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ZgYTMnTwPUfaIkEaVccAOC3oq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511"/>
    <p:restoredTop sz="94716"/>
  </p:normalViewPr>
  <p:slideViewPr>
    <p:cSldViewPr snapToGrid="0">
      <p:cViewPr varScale="1">
        <p:scale>
          <a:sx n="203" d="100"/>
          <a:sy n="203" d="100"/>
        </p:scale>
        <p:origin x="208" y="4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Please retain proper attribution, including the reference to ai.berkeley.edu.  Thanks!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8:notes"/>
          <p:cNvSpPr txBox="1">
            <a:spLocks noGrp="1"/>
          </p:cNvSpPr>
          <p:nvPr>
            <p:ph type="body" idx="1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8:notes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2" name="Google Shape;74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9:notes"/>
          <p:cNvSpPr txBox="1">
            <a:spLocks noGrp="1"/>
          </p:cNvSpPr>
          <p:nvPr>
            <p:ph type="body" idx="1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9:notes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9" name="Google Shape;74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0:notes"/>
          <p:cNvSpPr txBox="1">
            <a:spLocks noGrp="1"/>
          </p:cNvSpPr>
          <p:nvPr>
            <p:ph type="body" idx="1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0:notes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6" name="Google Shape;75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1:notes"/>
          <p:cNvSpPr txBox="1">
            <a:spLocks noGrp="1"/>
          </p:cNvSpPr>
          <p:nvPr>
            <p:ph type="body" idx="1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1:notes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5" name="Google Shape;7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2:notes"/>
          <p:cNvSpPr txBox="1">
            <a:spLocks noGrp="1"/>
          </p:cNvSpPr>
          <p:nvPr>
            <p:ph type="body" idx="1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HoG, SIFT, Daisy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Deformable part models</a:t>
            </a:r>
            <a:endParaRPr/>
          </a:p>
        </p:txBody>
      </p:sp>
      <p:sp>
        <p:nvSpPr>
          <p:cNvPr id="772" name="Google Shape;772;p42:notes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3" name="Google Shape;77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6" name="Google Shape;856;p5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https://research.googleblog.com/2016/09/a-neural-network-for-machine.html</a:t>
            </a:r>
            <a:endParaRPr/>
          </a:p>
        </p:txBody>
      </p:sp>
      <p:sp>
        <p:nvSpPr>
          <p:cNvPr id="857" name="Google Shape;857;p51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7"/>
          <p:cNvSpPr txBox="1">
            <a:spLocks noGrp="1"/>
          </p:cNvSpPr>
          <p:nvPr>
            <p:ph type="ctrTitle"/>
          </p:nvPr>
        </p:nvSpPr>
        <p:spPr>
          <a:xfrm>
            <a:off x="0" y="1044578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66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6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7"/>
          <p:cNvSpPr txBox="1">
            <a:spLocks noGrp="1"/>
          </p:cNvSpPr>
          <p:nvPr>
            <p:ph type="body" idx="1"/>
          </p:nvPr>
        </p:nvSpPr>
        <p:spPr>
          <a:xfrm rot="5400000">
            <a:off x="3731418" y="-1928017"/>
            <a:ext cx="4729164" cy="1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6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8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5" name="Google Shape;85;p6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SzPts val="3200"/>
              <a:buChar char="▪"/>
              <a:defRPr/>
            </a:lvl1pPr>
            <a:lvl2pPr marL="914400" lvl="1" indent="-406400" algn="l">
              <a:spcBef>
                <a:spcPts val="0"/>
              </a:spcBef>
              <a:spcAft>
                <a:spcPts val="0"/>
              </a:spcAft>
              <a:buSzPts val="2800"/>
              <a:buChar char="▪"/>
              <a:defRPr/>
            </a:lvl2pPr>
            <a:lvl3pPr marL="1371600" lvl="2" indent="-381000" algn="l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marL="1828800" lvl="3" indent="-355600" algn="l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4pPr>
            <a:lvl5pPr marL="2286000" lvl="4" indent="-355600" algn="l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5pPr>
            <a:lvl6pPr marL="2743200" lvl="5" indent="-355600" algn="l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1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" name="Google Shape;38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2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3"/>
          <p:cNvSpPr txBox="1"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3"/>
          <p:cNvSpPr txBox="1">
            <a:spLocks noGrp="1"/>
          </p:cNvSpPr>
          <p:nvPr>
            <p:ph type="body" idx="2"/>
          </p:nvPr>
        </p:nvSpPr>
        <p:spPr>
          <a:xfrm>
            <a:off x="457202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2" name="Google Shape;52;p63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63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4" name="Google Shape;54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5"/>
          <p:cNvSpPr txBox="1"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5"/>
          <p:cNvSpPr txBox="1">
            <a:spLocks noGrp="1"/>
          </p:cNvSpPr>
          <p:nvPr>
            <p:ph type="body" idx="1"/>
          </p:nvPr>
        </p:nvSpPr>
        <p:spPr>
          <a:xfrm>
            <a:off x="3575051" y="273053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5" name="Google Shape;65;p65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6"/>
          <p:cNvSpPr/>
          <p:nvPr/>
        </p:nvSpPr>
        <p:spPr>
          <a:xfrm>
            <a:off x="0" y="1031242"/>
            <a:ext cx="12192000" cy="60959"/>
          </a:xfrm>
          <a:prstGeom prst="rect">
            <a:avLst/>
          </a:prstGeom>
          <a:gradFill>
            <a:gsLst>
              <a:gs pos="0">
                <a:srgbClr val="0000CC"/>
              </a:gs>
              <a:gs pos="100000">
                <a:schemeClr val="dk1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0" y="279403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188: Artificial Intelligence</a:t>
            </a:r>
            <a:br>
              <a:rPr lang="en-US"/>
            </a:br>
            <a:endParaRPr sz="360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/>
              <a:t>Optimization and Neural Nets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524000" y="6248403"/>
            <a:ext cx="5867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0" y="6003922"/>
            <a:ext cx="12192000" cy="76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Pieter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Abbeel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 University of California, Berkeley</a:t>
            </a:r>
            <a:endParaRPr dirty="0"/>
          </a:p>
          <a:p>
            <a:pPr marL="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[These slides were created by Dan Klein, Pieter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Abbeel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Anca Dragan for CS188 Intro to AI at UC Berkeley.  All CS188 materials are available at http://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ai.berkeley.edu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.]</a:t>
            </a:r>
            <a:endParaRPr dirty="0"/>
          </a:p>
        </p:txBody>
      </p:sp>
      <p:pic>
        <p:nvPicPr>
          <p:cNvPr id="97" name="Google Shape;97;p1" descr="NeuralNet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702" y="2133600"/>
            <a:ext cx="4908174" cy="356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2-D Optimization</a:t>
            </a:r>
            <a:endParaRPr/>
          </a:p>
        </p:txBody>
      </p:sp>
      <p:sp>
        <p:nvSpPr>
          <p:cNvPr id="214" name="Google Shape;214;p10"/>
          <p:cNvSpPr txBox="1"/>
          <p:nvPr/>
        </p:nvSpPr>
        <p:spPr>
          <a:xfrm>
            <a:off x="10046157" y="6519448"/>
            <a:ext cx="2178285" cy="33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offconvex.org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0"/>
          <p:cNvPicPr preferRelativeResize="0"/>
          <p:nvPr/>
        </p:nvPicPr>
        <p:blipFill rotWithShape="1">
          <a:blip r:embed="rId3">
            <a:alphaModFix/>
          </a:blip>
          <a:srcRect l="36275" t="9200" r="33660"/>
          <a:stretch/>
        </p:blipFill>
        <p:spPr>
          <a:xfrm>
            <a:off x="3124200" y="1369767"/>
            <a:ext cx="6209675" cy="5107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Ascent</a:t>
            </a: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0236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Perform update in uphill direction for each coordinate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steeper the slope (i.e. the higher the derivative) the bigger the step for that coordinate</a:t>
            </a:r>
            <a:endParaRPr/>
          </a:p>
          <a:p>
            <a:pPr marL="2057298" lvl="4" indent="-190489" algn="l" rtl="0">
              <a:spcBef>
                <a:spcPts val="120"/>
              </a:spcBef>
              <a:spcAft>
                <a:spcPts val="0"/>
              </a:spcAft>
              <a:buSzPts val="600"/>
              <a:buNone/>
            </a:pPr>
            <a:endParaRPr sz="6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E.g., consider: </a:t>
            </a:r>
            <a:endParaRPr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1142942" lvl="2" indent="-22858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  Updates:</a:t>
            </a:r>
            <a:endParaRPr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3040653"/>
            <a:ext cx="1500909" cy="3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5323123"/>
            <a:ext cx="4150639" cy="77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7560" y="4301683"/>
            <a:ext cx="4150639" cy="772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6408345" y="3840278"/>
            <a:ext cx="5029200" cy="246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13" marR="0" lvl="1" indent="-28573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in vector notation:</a:t>
            </a:r>
            <a:endParaRPr/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76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with: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0" y="4632052"/>
            <a:ext cx="2888532" cy="3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400" y="5456736"/>
            <a:ext cx="2294022" cy="7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10818449" y="5633315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gradient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 txBox="1">
            <a:spLocks noGrp="1"/>
          </p:cNvSpPr>
          <p:nvPr>
            <p:ph type="body" idx="1"/>
          </p:nvPr>
        </p:nvSpPr>
        <p:spPr>
          <a:xfrm>
            <a:off x="1117601" y="1092201"/>
            <a:ext cx="10058400" cy="49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Idea: 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Start somewhere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Repeat:  Take a step in the gradient direction</a:t>
            </a:r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Ascent</a:t>
            </a:r>
            <a:endParaRPr/>
          </a:p>
        </p:txBody>
      </p:sp>
      <p:pic>
        <p:nvPicPr>
          <p:cNvPr id="235" name="Google Shape;235;p12" descr="grad_descent.jpg"/>
          <p:cNvPicPr preferRelativeResize="0"/>
          <p:nvPr/>
        </p:nvPicPr>
        <p:blipFill rotWithShape="1">
          <a:blip r:embed="rId3">
            <a:alphaModFix/>
          </a:blip>
          <a:srcRect t="5169"/>
          <a:stretch/>
        </p:blipFill>
        <p:spPr>
          <a:xfrm>
            <a:off x="2769405" y="2743200"/>
            <a:ext cx="6069795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/>
          <p:nvPr/>
        </p:nvSpPr>
        <p:spPr>
          <a:xfrm>
            <a:off x="9843616" y="6539965"/>
            <a:ext cx="2397557" cy="32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source: Mathworks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Steepest Direction?*</a:t>
            </a:r>
            <a:endParaRPr dirty="0"/>
          </a:p>
        </p:txBody>
      </p:sp>
      <p:sp>
        <p:nvSpPr>
          <p:cNvPr id="242" name="Google Shape;242;p13"/>
          <p:cNvSpPr txBox="1">
            <a:spLocks noGrp="1"/>
          </p:cNvSpPr>
          <p:nvPr>
            <p:ph type="body" idx="1"/>
          </p:nvPr>
        </p:nvSpPr>
        <p:spPr>
          <a:xfrm>
            <a:off x="381000" y="3200400"/>
            <a:ext cx="113792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First-Order Taylor Expansion:</a:t>
            </a:r>
            <a:endParaRPr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Steepest Ascent Direction:</a:t>
            </a:r>
            <a:endParaRPr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Recall: 			🡪</a:t>
            </a:r>
            <a:endParaRPr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Hence, solution: </a:t>
            </a:r>
            <a:endParaRPr sz="2400"/>
          </a:p>
        </p:txBody>
      </p:sp>
      <p:pic>
        <p:nvPicPr>
          <p:cNvPr id="243" name="Google Shape;243;p13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098" y="3160677"/>
            <a:ext cx="4146302" cy="57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3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2402" y="5736334"/>
            <a:ext cx="1387692" cy="80886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 txBox="1"/>
          <p:nvPr/>
        </p:nvSpPr>
        <p:spPr>
          <a:xfrm>
            <a:off x="5315565" y="5848290"/>
            <a:ext cx="436183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direction = steepest direction!</a:t>
            </a:r>
            <a:endParaRPr/>
          </a:p>
        </p:txBody>
      </p:sp>
      <p:pic>
        <p:nvPicPr>
          <p:cNvPr id="246" name="Google Shape;246;p13" descr="C:\Users\Dan\Dropbox\Office\CS 188\Ketrina Art\CSPs 2\HillClimbi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7241" y="1120506"/>
            <a:ext cx="3102359" cy="19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5365" y="1729845"/>
            <a:ext cx="42799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0370" y="3992205"/>
            <a:ext cx="3471841" cy="503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2750" y="5805787"/>
            <a:ext cx="1304725" cy="59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16384" y="4894973"/>
            <a:ext cx="1206513" cy="59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68159" y="4953000"/>
            <a:ext cx="1561368" cy="50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Gradient in n dimensions</a:t>
            </a:r>
            <a:endParaRPr/>
          </a:p>
        </p:txBody>
      </p:sp>
      <p:pic>
        <p:nvPicPr>
          <p:cNvPr id="257" name="Google Shape;257;p14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2072111"/>
            <a:ext cx="24892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Procedure: Gradient Ascent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body" idx="1"/>
          </p:nvPr>
        </p:nvSpPr>
        <p:spPr>
          <a:xfrm>
            <a:off x="3073400" y="1625601"/>
            <a:ext cx="5994400" cy="226059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 err="1">
                <a:latin typeface="Courier"/>
                <a:ea typeface="Courier"/>
                <a:cs typeface="Courier"/>
                <a:sym typeface="Courier"/>
              </a:rPr>
              <a:t>init</a:t>
            </a: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 </a:t>
            </a:r>
            <a:endParaRPr dirty="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for </a:t>
            </a:r>
            <a:r>
              <a:rPr lang="en-US" sz="2800" dirty="0" err="1">
                <a:latin typeface="Courier"/>
                <a:ea typeface="Courier"/>
                <a:cs typeface="Courier"/>
                <a:sym typeface="Courier"/>
              </a:rPr>
              <a:t>iter</a:t>
            </a:r>
            <a:r>
              <a:rPr lang="en-US" sz="2800" dirty="0">
                <a:latin typeface="Courier"/>
                <a:ea typeface="Courier"/>
                <a:cs typeface="Courier"/>
                <a:sym typeface="Courier"/>
              </a:rPr>
              <a:t> = 1, 2, …</a:t>
            </a:r>
            <a:endParaRPr dirty="0"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  <p:pic>
        <p:nvPicPr>
          <p:cNvPr id="264" name="Google Shape;264;p15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7991" y="1784958"/>
            <a:ext cx="368474" cy="25052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>
            <a:off x="1066800" y="4419600"/>
            <a:ext cx="10744200" cy="226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marR="0" lvl="0" indent="-342882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 : learning rate --- tweaking parameter that needs to be chosen carefully</a:t>
            </a:r>
            <a:endParaRPr/>
          </a:p>
          <a:p>
            <a:pPr marL="342882" marR="0" lvl="0" indent="-342882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How? Try multiple choices</a:t>
            </a:r>
            <a:endParaRPr/>
          </a:p>
          <a:p>
            <a:pPr marL="742913" marR="0" lvl="1" indent="-285736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Crude rule of thumb: update changes       about 0.1 – 1 %</a:t>
            </a:r>
            <a:endParaRPr/>
          </a:p>
          <a:p>
            <a:pPr marL="742913" marR="0" lvl="1" indent="-107936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5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0359" y="4629024"/>
            <a:ext cx="279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3926" y="6229611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3850" y="2971800"/>
            <a:ext cx="3924300" cy="4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Batch Gradient Ascent on the Log Likelihood Objective</a:t>
            </a:r>
            <a:endParaRPr/>
          </a:p>
        </p:txBody>
      </p:sp>
      <p:pic>
        <p:nvPicPr>
          <p:cNvPr id="274" name="Google Shape;27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364" y="1371600"/>
            <a:ext cx="7400636" cy="90054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6"/>
          <p:cNvSpPr/>
          <p:nvPr/>
        </p:nvSpPr>
        <p:spPr>
          <a:xfrm rot="-5400000">
            <a:off x="7901160" y="549535"/>
            <a:ext cx="342900" cy="3953219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3800" y="2920908"/>
            <a:ext cx="889000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6"/>
          <p:cNvSpPr txBox="1">
            <a:spLocks noGrp="1"/>
          </p:cNvSpPr>
          <p:nvPr>
            <p:ph type="body" idx="1"/>
          </p:nvPr>
        </p:nvSpPr>
        <p:spPr>
          <a:xfrm>
            <a:off x="2819400" y="3962400"/>
            <a:ext cx="6324600" cy="2260599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278" name="Google Shape;278;p16" descr="latex-image-1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4114800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7574" y="5275547"/>
            <a:ext cx="5429226" cy="74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Stochastic Gradient Ascent on the Log Likelihood Objective</a:t>
            </a:r>
            <a:endParaRPr/>
          </a:p>
        </p:txBody>
      </p:sp>
      <p:pic>
        <p:nvPicPr>
          <p:cNvPr id="299" name="Google Shape;2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364" y="1371600"/>
            <a:ext cx="7400636" cy="90054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8"/>
          <p:cNvSpPr txBox="1">
            <a:spLocks noGrp="1"/>
          </p:cNvSpPr>
          <p:nvPr>
            <p:ph type="body" idx="1"/>
          </p:nvPr>
        </p:nvSpPr>
        <p:spPr>
          <a:xfrm>
            <a:off x="2667000" y="3657600"/>
            <a:ext cx="6629400" cy="2514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ourier"/>
                <a:ea typeface="Courier"/>
                <a:cs typeface="Courier"/>
                <a:sym typeface="Courier"/>
              </a:rPr>
              <a:t>pick random j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301" name="Google Shape;301;p18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9232" y="3842327"/>
            <a:ext cx="288636" cy="19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5200" y="5339877"/>
            <a:ext cx="5436859" cy="45132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1600200" y="2514600"/>
            <a:ext cx="9067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once gradient on one training example has been computed, might as well incorporate before computing next one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Mini-Batch Gradient Ascent on the Log Likelihood Objective</a:t>
            </a:r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5364" y="1371600"/>
            <a:ext cx="7400636" cy="90054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9"/>
          <p:cNvSpPr txBox="1">
            <a:spLocks noGrp="1"/>
          </p:cNvSpPr>
          <p:nvPr>
            <p:ph type="body" idx="1"/>
          </p:nvPr>
        </p:nvSpPr>
        <p:spPr>
          <a:xfrm>
            <a:off x="2667000" y="3657600"/>
            <a:ext cx="8763000" cy="25146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init 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>
                <a:latin typeface="Courier"/>
                <a:ea typeface="Courier"/>
                <a:cs typeface="Courier"/>
                <a:sym typeface="Courier"/>
              </a:rPr>
              <a:t>for iter = 1, 2, …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>
                <a:latin typeface="Courier"/>
                <a:ea typeface="Courier"/>
                <a:cs typeface="Courier"/>
                <a:sym typeface="Courier"/>
              </a:rPr>
              <a:t>pick random subset of training examples J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311" name="Google Shape;311;p1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9232" y="3842327"/>
            <a:ext cx="288636" cy="196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9"/>
          <p:cNvSpPr txBox="1"/>
          <p:nvPr/>
        </p:nvSpPr>
        <p:spPr>
          <a:xfrm>
            <a:off x="1600200" y="2514600"/>
            <a:ext cx="92964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gradient over small set of training examples (=mini-batch) can be computed in parallel, might as well do that instead of a single one</a:t>
            </a:r>
            <a:endParaRPr/>
          </a:p>
        </p:txBody>
      </p:sp>
      <p:pic>
        <p:nvPicPr>
          <p:cNvPr id="313" name="Google Shape;31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0924" y="5257800"/>
            <a:ext cx="5486476" cy="79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will gradient ascent do in multi-class logistic regression?</a:t>
            </a:r>
            <a:endParaRPr sz="3600" dirty="0"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192053"/>
            <a:ext cx="4800600" cy="112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000" y="1447800"/>
            <a:ext cx="5429226" cy="7442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/>
        </p:nvSpPr>
        <p:spPr>
          <a:xfrm>
            <a:off x="966355" y="4119988"/>
            <a:ext cx="2362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adds f to the correct class weights</a:t>
            </a:r>
            <a:endParaRPr/>
          </a:p>
        </p:txBody>
      </p:sp>
      <p:sp>
        <p:nvSpPr>
          <p:cNvPr id="288" name="Google Shape;288;p17"/>
          <p:cNvSpPr txBox="1"/>
          <p:nvPr/>
        </p:nvSpPr>
        <p:spPr>
          <a:xfrm>
            <a:off x="3314700" y="5033199"/>
            <a:ext cx="1905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y’ weights:</a:t>
            </a:r>
            <a:endParaRPr/>
          </a:p>
        </p:txBody>
      </p:sp>
      <p:pic>
        <p:nvPicPr>
          <p:cNvPr id="289" name="Google Shape;28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2756" y="3541121"/>
            <a:ext cx="4991100" cy="81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4901" y="4989731"/>
            <a:ext cx="29146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14901" y="5794472"/>
            <a:ext cx="1809397" cy="26645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7"/>
          <p:cNvSpPr txBox="1"/>
          <p:nvPr/>
        </p:nvSpPr>
        <p:spPr>
          <a:xfrm>
            <a:off x="6918654" y="5564972"/>
            <a:ext cx="47625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subtracts f from y’ weights in proportion to the probability current weights give to y’</a:t>
            </a:r>
            <a:endParaRPr/>
          </a:p>
        </p:txBody>
      </p:sp>
      <p:pic>
        <p:nvPicPr>
          <p:cNvPr id="293" name="Google Shape;29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3300" y="4416104"/>
            <a:ext cx="3676650" cy="49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Reminder: Linear Classifiers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447800" y="1600200"/>
            <a:ext cx="8534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marR="0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 are 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feature values</a:t>
            </a:r>
            <a:endParaRPr/>
          </a:p>
          <a:p>
            <a:pPr marL="342882" marR="0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Each feature has a 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/>
          </a:p>
          <a:p>
            <a:pPr marL="342882" marR="0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Sum is the </a:t>
            </a:r>
            <a:r>
              <a:rPr lang="en-US" sz="2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/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882" marR="0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 the activation is:</a:t>
            </a:r>
            <a:endParaRPr/>
          </a:p>
          <a:p>
            <a:pPr marL="742913" marR="0" lvl="1" indent="-285736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Positive, output +1</a:t>
            </a:r>
            <a:endParaRPr/>
          </a:p>
          <a:p>
            <a:pPr marL="742913" marR="0" lvl="1" indent="-285736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Negative, output -1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73914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/>
          </a:p>
        </p:txBody>
      </p:sp>
      <p:cxnSp>
        <p:nvCxnSpPr>
          <p:cNvPr id="105" name="Google Shape;105;p2"/>
          <p:cNvCxnSpPr/>
          <p:nvPr/>
        </p:nvCxnSpPr>
        <p:spPr>
          <a:xfrm>
            <a:off x="6553200" y="5257800"/>
            <a:ext cx="8382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2"/>
          <p:cNvCxnSpPr/>
          <p:nvPr/>
        </p:nvCxnSpPr>
        <p:spPr>
          <a:xfrm>
            <a:off x="6553200" y="5638800"/>
            <a:ext cx="838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2"/>
          <p:cNvCxnSpPr/>
          <p:nvPr/>
        </p:nvCxnSpPr>
        <p:spPr>
          <a:xfrm>
            <a:off x="6553200" y="6019800"/>
            <a:ext cx="838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2"/>
          <p:cNvSpPr/>
          <p:nvPr/>
        </p:nvSpPr>
        <p:spPr>
          <a:xfrm>
            <a:off x="6172200" y="5105400"/>
            <a:ext cx="381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6172200" y="5486400"/>
            <a:ext cx="381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6172200" y="5867400"/>
            <a:ext cx="381000" cy="304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6705600" y="4876800"/>
            <a:ext cx="533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6705600" y="5272088"/>
            <a:ext cx="5334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705600" y="5638800"/>
            <a:ext cx="533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458200" y="5334000"/>
            <a:ext cx="685800" cy="609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&gt;0?</a:t>
            </a:r>
            <a:endParaRPr/>
          </a:p>
        </p:txBody>
      </p:sp>
      <p:cxnSp>
        <p:nvCxnSpPr>
          <p:cNvPr id="115" name="Google Shape;115;p2"/>
          <p:cNvCxnSpPr>
            <a:stCxn id="104" idx="3"/>
            <a:endCxn id="114" idx="1"/>
          </p:cNvCxnSpPr>
          <p:nvPr/>
        </p:nvCxnSpPr>
        <p:spPr>
          <a:xfrm>
            <a:off x="8077200" y="5638800"/>
            <a:ext cx="3810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"/>
          <p:cNvCxnSpPr/>
          <p:nvPr/>
        </p:nvCxnSpPr>
        <p:spPr>
          <a:xfrm>
            <a:off x="9144000" y="5638800"/>
            <a:ext cx="3810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7" name="Google Shape;117;p2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8838" y="3689350"/>
            <a:ext cx="7624762" cy="79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 descr="Neur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3200" y="1524000"/>
            <a:ext cx="4419600" cy="166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 txBox="1">
            <a:spLocks noGrp="1"/>
          </p:cNvSpPr>
          <p:nvPr>
            <p:ph type="body" idx="1"/>
          </p:nvPr>
        </p:nvSpPr>
        <p:spPr>
          <a:xfrm>
            <a:off x="609599" y="1371286"/>
            <a:ext cx="11049001" cy="548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We’ll talk about that once we covered neural networks, which are a generalization of logistic regression 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319" name="Google Shape;319;p2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about computing all the derivatives?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</a:t>
            </a:r>
            <a:endParaRPr/>
          </a:p>
        </p:txBody>
      </p:sp>
      <p:pic>
        <p:nvPicPr>
          <p:cNvPr id="325" name="Google Shape;325;p21" descr="NeuralNet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1447800"/>
            <a:ext cx="6532779" cy="475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Multi-class Logistic Regression</a:t>
            </a:r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= special case of neural network</a:t>
            </a:r>
            <a:endParaRPr/>
          </a:p>
        </p:txBody>
      </p:sp>
      <p:sp>
        <p:nvSpPr>
          <p:cNvPr id="332" name="Google Shape;332;p22"/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33" name="Google Shape;333;p22"/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38" name="Google Shape;338;p22"/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cxnSp>
        <p:nvCxnSpPr>
          <p:cNvPr id="339" name="Google Shape;339;p22"/>
          <p:cNvCxnSpPr>
            <a:stCxn id="335" idx="6"/>
            <a:endCxn id="332" idx="2"/>
          </p:cNvCxnSpPr>
          <p:nvPr/>
        </p:nvCxnSpPr>
        <p:spPr>
          <a:xfrm>
            <a:off x="3254632" y="2590800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0" name="Google Shape;340;p22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22"/>
          <p:cNvCxnSpPr>
            <a:stCxn id="335" idx="6"/>
            <a:endCxn id="334" idx="2"/>
          </p:cNvCxnSpPr>
          <p:nvPr/>
        </p:nvCxnSpPr>
        <p:spPr>
          <a:xfrm>
            <a:off x="3254632" y="2590800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2" name="Google Shape;342;p22"/>
          <p:cNvCxnSpPr>
            <a:stCxn id="336" idx="6"/>
            <a:endCxn id="334" idx="2"/>
          </p:cNvCxnSpPr>
          <p:nvPr/>
        </p:nvCxnSpPr>
        <p:spPr>
          <a:xfrm>
            <a:off x="3254632" y="3327399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3" name="Google Shape;343;p22"/>
          <p:cNvCxnSpPr>
            <a:stCxn id="337" idx="6"/>
          </p:cNvCxnSpPr>
          <p:nvPr/>
        </p:nvCxnSpPr>
        <p:spPr>
          <a:xfrm>
            <a:off x="3254632" y="4063998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4" name="Google Shape;344;p22"/>
          <p:cNvCxnSpPr>
            <a:stCxn id="338" idx="6"/>
            <a:endCxn id="334" idx="2"/>
          </p:cNvCxnSpPr>
          <p:nvPr/>
        </p:nvCxnSpPr>
        <p:spPr>
          <a:xfrm rot="10800000" flipH="1">
            <a:off x="3254632" y="4802984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5" name="Google Shape;345;p22"/>
          <p:cNvCxnSpPr>
            <a:stCxn id="335" idx="6"/>
            <a:endCxn id="333" idx="2"/>
          </p:cNvCxnSpPr>
          <p:nvPr/>
        </p:nvCxnSpPr>
        <p:spPr>
          <a:xfrm>
            <a:off x="3254632" y="2590800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p22"/>
          <p:cNvCxnSpPr>
            <a:stCxn id="337" idx="6"/>
            <a:endCxn id="333" idx="2"/>
          </p:cNvCxnSpPr>
          <p:nvPr/>
        </p:nvCxnSpPr>
        <p:spPr>
          <a:xfrm rot="10800000" flipH="1">
            <a:off x="3254632" y="3913998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7" name="Google Shape;347;p22"/>
          <p:cNvCxnSpPr>
            <a:stCxn id="337" idx="6"/>
            <a:endCxn id="332" idx="2"/>
          </p:cNvCxnSpPr>
          <p:nvPr/>
        </p:nvCxnSpPr>
        <p:spPr>
          <a:xfrm rot="10800000" flipH="1">
            <a:off x="3254632" y="3022698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8" name="Google Shape;348;p22"/>
          <p:cNvCxnSpPr>
            <a:stCxn id="336" idx="6"/>
            <a:endCxn id="332" idx="2"/>
          </p:cNvCxnSpPr>
          <p:nvPr/>
        </p:nvCxnSpPr>
        <p:spPr>
          <a:xfrm rot="10800000" flipH="1">
            <a:off x="3254632" y="3022599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9" name="Google Shape;349;p22"/>
          <p:cNvCxnSpPr>
            <a:stCxn id="336" idx="6"/>
            <a:endCxn id="333" idx="2"/>
          </p:cNvCxnSpPr>
          <p:nvPr/>
        </p:nvCxnSpPr>
        <p:spPr>
          <a:xfrm>
            <a:off x="3254632" y="3327399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0" name="Google Shape;350;p22"/>
          <p:cNvCxnSpPr>
            <a:stCxn id="338" idx="6"/>
            <a:endCxn id="333" idx="2"/>
          </p:cNvCxnSpPr>
          <p:nvPr/>
        </p:nvCxnSpPr>
        <p:spPr>
          <a:xfrm rot="10800000" flipH="1">
            <a:off x="3254632" y="3914084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1" name="Google Shape;351;p22"/>
          <p:cNvCxnSpPr>
            <a:stCxn id="338" idx="6"/>
            <a:endCxn id="332" idx="2"/>
          </p:cNvCxnSpPr>
          <p:nvPr/>
        </p:nvCxnSpPr>
        <p:spPr>
          <a:xfrm rot="10800000" flipH="1">
            <a:off x="3254632" y="3022484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2" name="Google Shape;352;p22"/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22"/>
          <p:cNvCxnSpPr>
            <a:stCxn id="332" idx="6"/>
          </p:cNvCxnSpPr>
          <p:nvPr/>
        </p:nvCxnSpPr>
        <p:spPr>
          <a:xfrm>
            <a:off x="5312032" y="302260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4" name="Google Shape;354;p22"/>
          <p:cNvCxnSpPr>
            <a:stCxn id="333" idx="6"/>
            <a:endCxn id="352" idx="1"/>
          </p:cNvCxnSpPr>
          <p:nvPr/>
        </p:nvCxnSpPr>
        <p:spPr>
          <a:xfrm>
            <a:off x="5312032" y="391398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22"/>
          <p:cNvCxnSpPr/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p22"/>
          <p:cNvCxnSpPr/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p22"/>
          <p:cNvCxnSpPr/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22"/>
          <p:cNvCxnSpPr/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9" name="Google Shape;359;p22"/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2988" y="2794701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6032" y="370007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032" y="4545816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2"/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 = Also learn the features!</a:t>
            </a: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72" name="Google Shape;372;p23"/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73" name="Google Shape;373;p23"/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74" name="Google Shape;374;p23"/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375" name="Google Shape;375;p23"/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cxnSp>
        <p:nvCxnSpPr>
          <p:cNvPr id="376" name="Google Shape;376;p23"/>
          <p:cNvCxnSpPr>
            <a:stCxn id="372" idx="6"/>
            <a:endCxn id="369" idx="2"/>
          </p:cNvCxnSpPr>
          <p:nvPr/>
        </p:nvCxnSpPr>
        <p:spPr>
          <a:xfrm>
            <a:off x="3254632" y="2590800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7" name="Google Shape;377;p23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" name="Google Shape;378;p23"/>
          <p:cNvCxnSpPr>
            <a:stCxn id="372" idx="6"/>
            <a:endCxn id="371" idx="2"/>
          </p:cNvCxnSpPr>
          <p:nvPr/>
        </p:nvCxnSpPr>
        <p:spPr>
          <a:xfrm>
            <a:off x="3254632" y="2590800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9" name="Google Shape;379;p23"/>
          <p:cNvCxnSpPr>
            <a:stCxn id="373" idx="6"/>
            <a:endCxn id="371" idx="2"/>
          </p:cNvCxnSpPr>
          <p:nvPr/>
        </p:nvCxnSpPr>
        <p:spPr>
          <a:xfrm>
            <a:off x="3254632" y="3327399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0" name="Google Shape;380;p23"/>
          <p:cNvCxnSpPr>
            <a:stCxn id="374" idx="6"/>
          </p:cNvCxnSpPr>
          <p:nvPr/>
        </p:nvCxnSpPr>
        <p:spPr>
          <a:xfrm>
            <a:off x="3254632" y="4063998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p23"/>
          <p:cNvCxnSpPr>
            <a:stCxn id="375" idx="6"/>
            <a:endCxn id="371" idx="2"/>
          </p:cNvCxnSpPr>
          <p:nvPr/>
        </p:nvCxnSpPr>
        <p:spPr>
          <a:xfrm rot="10800000" flipH="1">
            <a:off x="3254632" y="4802984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" name="Google Shape;382;p23"/>
          <p:cNvCxnSpPr>
            <a:stCxn id="372" idx="6"/>
            <a:endCxn id="370" idx="2"/>
          </p:cNvCxnSpPr>
          <p:nvPr/>
        </p:nvCxnSpPr>
        <p:spPr>
          <a:xfrm>
            <a:off x="3254632" y="2590800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3" name="Google Shape;383;p23"/>
          <p:cNvCxnSpPr>
            <a:stCxn id="374" idx="6"/>
            <a:endCxn id="370" idx="2"/>
          </p:cNvCxnSpPr>
          <p:nvPr/>
        </p:nvCxnSpPr>
        <p:spPr>
          <a:xfrm rot="10800000" flipH="1">
            <a:off x="3254632" y="3913998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4" name="Google Shape;384;p23"/>
          <p:cNvCxnSpPr>
            <a:stCxn id="374" idx="6"/>
            <a:endCxn id="369" idx="2"/>
          </p:cNvCxnSpPr>
          <p:nvPr/>
        </p:nvCxnSpPr>
        <p:spPr>
          <a:xfrm rot="10800000" flipH="1">
            <a:off x="3254632" y="3022698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5" name="Google Shape;385;p23"/>
          <p:cNvCxnSpPr>
            <a:stCxn id="373" idx="6"/>
            <a:endCxn id="369" idx="2"/>
          </p:cNvCxnSpPr>
          <p:nvPr/>
        </p:nvCxnSpPr>
        <p:spPr>
          <a:xfrm rot="10800000" flipH="1">
            <a:off x="3254632" y="3022599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6" name="Google Shape;386;p23"/>
          <p:cNvCxnSpPr>
            <a:stCxn id="373" idx="6"/>
            <a:endCxn id="370" idx="2"/>
          </p:cNvCxnSpPr>
          <p:nvPr/>
        </p:nvCxnSpPr>
        <p:spPr>
          <a:xfrm>
            <a:off x="3254632" y="3327399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7" name="Google Shape;387;p23"/>
          <p:cNvCxnSpPr>
            <a:stCxn id="375" idx="6"/>
            <a:endCxn id="370" idx="2"/>
          </p:cNvCxnSpPr>
          <p:nvPr/>
        </p:nvCxnSpPr>
        <p:spPr>
          <a:xfrm rot="10800000" flipH="1">
            <a:off x="3254632" y="3914084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8" name="Google Shape;388;p23"/>
          <p:cNvCxnSpPr>
            <a:stCxn id="375" idx="6"/>
            <a:endCxn id="369" idx="2"/>
          </p:cNvCxnSpPr>
          <p:nvPr/>
        </p:nvCxnSpPr>
        <p:spPr>
          <a:xfrm rot="10800000" flipH="1">
            <a:off x="3254632" y="3022484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9" name="Google Shape;389;p23"/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3"/>
          <p:cNvCxnSpPr>
            <a:stCxn id="369" idx="6"/>
          </p:cNvCxnSpPr>
          <p:nvPr/>
        </p:nvCxnSpPr>
        <p:spPr>
          <a:xfrm>
            <a:off x="5312032" y="302260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1" name="Google Shape;391;p23"/>
          <p:cNvCxnSpPr>
            <a:stCxn id="370" idx="6"/>
            <a:endCxn id="389" idx="1"/>
          </p:cNvCxnSpPr>
          <p:nvPr/>
        </p:nvCxnSpPr>
        <p:spPr>
          <a:xfrm>
            <a:off x="5312032" y="3913983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2" name="Google Shape;392;p23"/>
          <p:cNvCxnSpPr/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3" name="Google Shape;393;p23"/>
          <p:cNvCxnSpPr/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4" name="Google Shape;394;p23"/>
          <p:cNvCxnSpPr/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5" name="Google Shape;395;p23"/>
          <p:cNvCxnSpPr/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6" name="Google Shape;396;p23"/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97" name="Google Shape;3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2988" y="2794701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6032" y="370007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6032" y="4545816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 = Also learn the features!</a:t>
            </a:r>
            <a:endParaRPr/>
          </a:p>
        </p:txBody>
      </p:sp>
      <p:sp>
        <p:nvSpPr>
          <p:cNvPr id="406" name="Google Shape;406;p24"/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4"/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/>
          </a:p>
        </p:txBody>
      </p:sp>
      <p:cxnSp>
        <p:nvCxnSpPr>
          <p:cNvPr id="413" name="Google Shape;413;p24"/>
          <p:cNvCxnSpPr>
            <a:stCxn id="409" idx="6"/>
            <a:endCxn id="406" idx="2"/>
          </p:cNvCxnSpPr>
          <p:nvPr/>
        </p:nvCxnSpPr>
        <p:spPr>
          <a:xfrm>
            <a:off x="7674232" y="1983584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4" name="Google Shape;414;p24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5" name="Google Shape;415;p24"/>
          <p:cNvCxnSpPr>
            <a:stCxn id="409" idx="6"/>
            <a:endCxn id="408" idx="2"/>
          </p:cNvCxnSpPr>
          <p:nvPr/>
        </p:nvCxnSpPr>
        <p:spPr>
          <a:xfrm>
            <a:off x="7674232" y="1983584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24"/>
          <p:cNvCxnSpPr>
            <a:stCxn id="410" idx="6"/>
            <a:endCxn id="408" idx="2"/>
          </p:cNvCxnSpPr>
          <p:nvPr/>
        </p:nvCxnSpPr>
        <p:spPr>
          <a:xfrm>
            <a:off x="7674232" y="2720183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24"/>
          <p:cNvCxnSpPr>
            <a:stCxn id="411" idx="6"/>
          </p:cNvCxnSpPr>
          <p:nvPr/>
        </p:nvCxnSpPr>
        <p:spPr>
          <a:xfrm>
            <a:off x="7674232" y="3456782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24"/>
          <p:cNvCxnSpPr>
            <a:stCxn id="412" idx="6"/>
            <a:endCxn id="408" idx="2"/>
          </p:cNvCxnSpPr>
          <p:nvPr/>
        </p:nvCxnSpPr>
        <p:spPr>
          <a:xfrm rot="10800000" flipH="1">
            <a:off x="7674232" y="4195768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24"/>
          <p:cNvCxnSpPr>
            <a:stCxn id="409" idx="6"/>
            <a:endCxn id="407" idx="2"/>
          </p:cNvCxnSpPr>
          <p:nvPr/>
        </p:nvCxnSpPr>
        <p:spPr>
          <a:xfrm>
            <a:off x="7674232" y="1983584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0" name="Google Shape;420;p24"/>
          <p:cNvCxnSpPr>
            <a:stCxn id="411" idx="6"/>
            <a:endCxn id="407" idx="2"/>
          </p:cNvCxnSpPr>
          <p:nvPr/>
        </p:nvCxnSpPr>
        <p:spPr>
          <a:xfrm rot="10800000" flipH="1">
            <a:off x="7674232" y="3306782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" name="Google Shape;421;p24"/>
          <p:cNvCxnSpPr>
            <a:stCxn id="411" idx="6"/>
            <a:endCxn id="406" idx="2"/>
          </p:cNvCxnSpPr>
          <p:nvPr/>
        </p:nvCxnSpPr>
        <p:spPr>
          <a:xfrm rot="10800000" flipH="1">
            <a:off x="7674232" y="2415482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2" name="Google Shape;422;p24"/>
          <p:cNvCxnSpPr>
            <a:stCxn id="410" idx="6"/>
            <a:endCxn id="406" idx="2"/>
          </p:cNvCxnSpPr>
          <p:nvPr/>
        </p:nvCxnSpPr>
        <p:spPr>
          <a:xfrm rot="10800000" flipH="1">
            <a:off x="7674232" y="2415383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3" name="Google Shape;423;p24"/>
          <p:cNvCxnSpPr>
            <a:stCxn id="410" idx="6"/>
            <a:endCxn id="407" idx="2"/>
          </p:cNvCxnSpPr>
          <p:nvPr/>
        </p:nvCxnSpPr>
        <p:spPr>
          <a:xfrm>
            <a:off x="7674232" y="2720183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24"/>
          <p:cNvCxnSpPr>
            <a:stCxn id="412" idx="6"/>
            <a:endCxn id="407" idx="2"/>
          </p:cNvCxnSpPr>
          <p:nvPr/>
        </p:nvCxnSpPr>
        <p:spPr>
          <a:xfrm rot="10800000" flipH="1">
            <a:off x="7674232" y="3306868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5" name="Google Shape;425;p24"/>
          <p:cNvCxnSpPr>
            <a:stCxn id="412" idx="6"/>
            <a:endCxn id="406" idx="2"/>
          </p:cNvCxnSpPr>
          <p:nvPr/>
        </p:nvCxnSpPr>
        <p:spPr>
          <a:xfrm rot="10800000" flipH="1">
            <a:off x="7674232" y="2415268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6" name="Google Shape;426;p24"/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24"/>
          <p:cNvCxnSpPr>
            <a:stCxn id="406" idx="6"/>
          </p:cNvCxnSpPr>
          <p:nvPr/>
        </p:nvCxnSpPr>
        <p:spPr>
          <a:xfrm>
            <a:off x="9731632" y="241538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8" name="Google Shape;428;p24"/>
          <p:cNvCxnSpPr>
            <a:stCxn id="407" idx="6"/>
            <a:endCxn id="426" idx="1"/>
          </p:cNvCxnSpPr>
          <p:nvPr/>
        </p:nvCxnSpPr>
        <p:spPr>
          <a:xfrm>
            <a:off x="9731632" y="330676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9" name="Google Shape;429;p24"/>
          <p:cNvCxnSpPr/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0" name="Google Shape;430;p24"/>
          <p:cNvCxnSpPr/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1" name="Google Shape;431;p24"/>
          <p:cNvCxnSpPr/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2" name="Google Shape;432;p24"/>
          <p:cNvCxnSpPr/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3" name="Google Shape;433;p24"/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34" name="Google Shape;43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2588" y="218748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5632" y="3092859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5632" y="3938600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4"/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38" name="Google Shape;438;p24"/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4"/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43" name="Google Shape;443;p24"/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4"/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4"/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4"/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48" name="Google Shape;448;p24"/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4"/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4"/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4"/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458" name="Google Shape;45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9422" y="1791880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7211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179" y="3300221"/>
            <a:ext cx="372778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4641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36286" y="7168346"/>
            <a:ext cx="537661" cy="37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75885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4565" y="1817269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19467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47260" y="3291039"/>
            <a:ext cx="338889" cy="3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024127" y="7113842"/>
            <a:ext cx="394285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72967" y="7086600"/>
            <a:ext cx="433714" cy="37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248400" y="7121010"/>
            <a:ext cx="394285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200742" y="2286104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193513" y="3199165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98838" y="4073494"/>
            <a:ext cx="554762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486400" y="3319869"/>
            <a:ext cx="490130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86400" y="2639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10905" y="1877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77153" y="4739771"/>
            <a:ext cx="471835" cy="23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24"/>
          <p:cNvCxnSpPr>
            <a:stCxn id="438" idx="6"/>
            <a:endCxn id="443" idx="2"/>
          </p:cNvCxnSpPr>
          <p:nvPr/>
        </p:nvCxnSpPr>
        <p:spPr>
          <a:xfrm rot="10800000" flipH="1">
            <a:off x="762000" y="1981184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8" name="Google Shape;478;p24"/>
          <p:cNvCxnSpPr>
            <a:stCxn id="438" idx="6"/>
            <a:endCxn id="444" idx="2"/>
          </p:cNvCxnSpPr>
          <p:nvPr/>
        </p:nvCxnSpPr>
        <p:spPr>
          <a:xfrm>
            <a:off x="762000" y="1983584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9" name="Google Shape;479;p24"/>
          <p:cNvCxnSpPr>
            <a:stCxn id="438" idx="6"/>
            <a:endCxn id="445" idx="2"/>
          </p:cNvCxnSpPr>
          <p:nvPr/>
        </p:nvCxnSpPr>
        <p:spPr>
          <a:xfrm>
            <a:off x="762000" y="1983584"/>
            <a:ext cx="1066800" cy="147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24"/>
          <p:cNvCxnSpPr>
            <a:stCxn id="438" idx="6"/>
            <a:endCxn id="4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24"/>
          <p:cNvCxnSpPr>
            <a:stCxn id="439" idx="6"/>
            <a:endCxn id="443" idx="2"/>
          </p:cNvCxnSpPr>
          <p:nvPr/>
        </p:nvCxnSpPr>
        <p:spPr>
          <a:xfrm rot="10800000" flipH="1">
            <a:off x="762000" y="1981283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2" name="Google Shape;482;p24"/>
          <p:cNvCxnSpPr>
            <a:stCxn id="439" idx="6"/>
            <a:endCxn id="446" idx="2"/>
          </p:cNvCxnSpPr>
          <p:nvPr/>
        </p:nvCxnSpPr>
        <p:spPr>
          <a:xfrm>
            <a:off x="762000" y="2720183"/>
            <a:ext cx="1066800" cy="208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3" name="Google Shape;483;p24"/>
          <p:cNvCxnSpPr>
            <a:stCxn id="440" idx="6"/>
            <a:endCxn id="445" idx="2"/>
          </p:cNvCxnSpPr>
          <p:nvPr/>
        </p:nvCxnSpPr>
        <p:spPr>
          <a:xfrm rot="10800000" flipH="1">
            <a:off x="762000" y="3454382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4" name="Google Shape;484;p24"/>
          <p:cNvCxnSpPr>
            <a:stCxn id="439" idx="6"/>
            <a:endCxn id="444" idx="2"/>
          </p:cNvCxnSpPr>
          <p:nvPr/>
        </p:nvCxnSpPr>
        <p:spPr>
          <a:xfrm rot="10800000" flipH="1">
            <a:off x="762000" y="2717783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5" name="Google Shape;485;p24"/>
          <p:cNvCxnSpPr>
            <a:stCxn id="439" idx="6"/>
            <a:endCxn id="445" idx="2"/>
          </p:cNvCxnSpPr>
          <p:nvPr/>
        </p:nvCxnSpPr>
        <p:spPr>
          <a:xfrm>
            <a:off x="762000" y="2720183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Google Shape;486;p24"/>
          <p:cNvCxnSpPr>
            <a:stCxn id="440" idx="6"/>
            <a:endCxn id="446" idx="2"/>
          </p:cNvCxnSpPr>
          <p:nvPr/>
        </p:nvCxnSpPr>
        <p:spPr>
          <a:xfrm>
            <a:off x="762000" y="3456782"/>
            <a:ext cx="1066800" cy="134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p24"/>
          <p:cNvCxnSpPr>
            <a:stCxn id="440" idx="6"/>
            <a:endCxn id="444" idx="2"/>
          </p:cNvCxnSpPr>
          <p:nvPr/>
        </p:nvCxnSpPr>
        <p:spPr>
          <a:xfrm rot="10800000" flipH="1">
            <a:off x="762000" y="2717882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8" name="Google Shape;488;p24"/>
          <p:cNvCxnSpPr>
            <a:stCxn id="440" idx="6"/>
            <a:endCxn id="443" idx="2"/>
          </p:cNvCxnSpPr>
          <p:nvPr/>
        </p:nvCxnSpPr>
        <p:spPr>
          <a:xfrm rot="10800000" flipH="1">
            <a:off x="762000" y="1981082"/>
            <a:ext cx="1066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9" name="Google Shape;489;p24"/>
          <p:cNvCxnSpPr>
            <a:stCxn id="441" idx="6"/>
            <a:endCxn id="443" idx="2"/>
          </p:cNvCxnSpPr>
          <p:nvPr/>
        </p:nvCxnSpPr>
        <p:spPr>
          <a:xfrm rot="10800000" flipH="1">
            <a:off x="762000" y="1981168"/>
            <a:ext cx="1066800" cy="28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p24"/>
          <p:cNvCxnSpPr>
            <a:stCxn id="441" idx="6"/>
            <a:endCxn id="444" idx="2"/>
          </p:cNvCxnSpPr>
          <p:nvPr/>
        </p:nvCxnSpPr>
        <p:spPr>
          <a:xfrm rot="10800000" flipH="1">
            <a:off x="762000" y="2717668"/>
            <a:ext cx="1066800" cy="208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1" name="Google Shape;491;p24"/>
          <p:cNvCxnSpPr>
            <a:stCxn id="441" idx="6"/>
            <a:endCxn id="445" idx="2"/>
          </p:cNvCxnSpPr>
          <p:nvPr/>
        </p:nvCxnSpPr>
        <p:spPr>
          <a:xfrm rot="10800000" flipH="1">
            <a:off x="762000" y="3454468"/>
            <a:ext cx="1066800" cy="13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2" name="Google Shape;492;p24"/>
          <p:cNvCxnSpPr>
            <a:stCxn id="441" idx="6"/>
            <a:endCxn id="446" idx="2"/>
          </p:cNvCxnSpPr>
          <p:nvPr/>
        </p:nvCxnSpPr>
        <p:spPr>
          <a:xfrm rot="10800000" flipH="1">
            <a:off x="762000" y="4802968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3" name="Google Shape;493;p24"/>
          <p:cNvCxnSpPr/>
          <p:nvPr/>
        </p:nvCxnSpPr>
        <p:spPr>
          <a:xfrm rot="10800000" flipH="1">
            <a:off x="24384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4" name="Google Shape;494;p24"/>
          <p:cNvCxnSpPr/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5" name="Google Shape;495;p24"/>
          <p:cNvCxnSpPr/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6" name="Google Shape;496;p24"/>
          <p:cNvCxnSpPr/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7" name="Google Shape;497;p24"/>
          <p:cNvCxnSpPr/>
          <p:nvPr/>
        </p:nvCxnSpPr>
        <p:spPr>
          <a:xfrm rot="10800000" flipH="1">
            <a:off x="24384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8" name="Google Shape;498;p24"/>
          <p:cNvCxnSpPr/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9" name="Google Shape;499;p24"/>
          <p:cNvCxnSpPr/>
          <p:nvPr/>
        </p:nvCxnSpPr>
        <p:spPr>
          <a:xfrm rot="10800000" flipH="1">
            <a:off x="24384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0" name="Google Shape;500;p24"/>
          <p:cNvCxnSpPr/>
          <p:nvPr/>
        </p:nvCxnSpPr>
        <p:spPr>
          <a:xfrm rot="10800000" flipH="1">
            <a:off x="24384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1" name="Google Shape;501;p24"/>
          <p:cNvCxnSpPr/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2" name="Google Shape;502;p24"/>
          <p:cNvCxnSpPr/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3" name="Google Shape;503;p24"/>
          <p:cNvCxnSpPr/>
          <p:nvPr/>
        </p:nvCxnSpPr>
        <p:spPr>
          <a:xfrm rot="10800000" flipH="1">
            <a:off x="24384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4" name="Google Shape;504;p24"/>
          <p:cNvCxnSpPr/>
          <p:nvPr/>
        </p:nvCxnSpPr>
        <p:spPr>
          <a:xfrm rot="10800000" flipH="1">
            <a:off x="24384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5" name="Google Shape;505;p24"/>
          <p:cNvCxnSpPr/>
          <p:nvPr/>
        </p:nvCxnSpPr>
        <p:spPr>
          <a:xfrm rot="10800000" flipH="1">
            <a:off x="24384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6" name="Google Shape;506;p24"/>
          <p:cNvCxnSpPr/>
          <p:nvPr/>
        </p:nvCxnSpPr>
        <p:spPr>
          <a:xfrm rot="10800000" flipH="1">
            <a:off x="24384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7" name="Google Shape;507;p24"/>
          <p:cNvCxnSpPr/>
          <p:nvPr/>
        </p:nvCxnSpPr>
        <p:spPr>
          <a:xfrm rot="10800000" flipH="1">
            <a:off x="24384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24"/>
          <p:cNvCxnSpPr/>
          <p:nvPr/>
        </p:nvCxnSpPr>
        <p:spPr>
          <a:xfrm rot="10800000" flipH="1">
            <a:off x="24384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9" name="Google Shape;509;p24"/>
          <p:cNvCxnSpPr/>
          <p:nvPr/>
        </p:nvCxnSpPr>
        <p:spPr>
          <a:xfrm rot="10800000" flipH="1">
            <a:off x="60198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0" name="Google Shape;510;p24"/>
          <p:cNvCxnSpPr/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1" name="Google Shape;511;p24"/>
          <p:cNvCxnSpPr/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2" name="Google Shape;512;p24"/>
          <p:cNvCxnSpPr/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24"/>
          <p:cNvCxnSpPr/>
          <p:nvPr/>
        </p:nvCxnSpPr>
        <p:spPr>
          <a:xfrm rot="10800000" flipH="1">
            <a:off x="60198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24"/>
          <p:cNvCxnSpPr/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5" name="Google Shape;515;p24"/>
          <p:cNvCxnSpPr/>
          <p:nvPr/>
        </p:nvCxnSpPr>
        <p:spPr>
          <a:xfrm rot="10800000" flipH="1">
            <a:off x="60198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6" name="Google Shape;516;p24"/>
          <p:cNvCxnSpPr/>
          <p:nvPr/>
        </p:nvCxnSpPr>
        <p:spPr>
          <a:xfrm rot="10800000" flipH="1">
            <a:off x="60198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7" name="Google Shape;517;p24"/>
          <p:cNvCxnSpPr/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8" name="Google Shape;518;p24"/>
          <p:cNvCxnSpPr/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9" name="Google Shape;519;p24"/>
          <p:cNvCxnSpPr/>
          <p:nvPr/>
        </p:nvCxnSpPr>
        <p:spPr>
          <a:xfrm rot="10800000" flipH="1">
            <a:off x="60198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0" name="Google Shape;520;p24"/>
          <p:cNvCxnSpPr/>
          <p:nvPr/>
        </p:nvCxnSpPr>
        <p:spPr>
          <a:xfrm rot="10800000" flipH="1">
            <a:off x="60198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24"/>
          <p:cNvCxnSpPr/>
          <p:nvPr/>
        </p:nvCxnSpPr>
        <p:spPr>
          <a:xfrm rot="10800000" flipH="1">
            <a:off x="60198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2" name="Google Shape;522;p24"/>
          <p:cNvCxnSpPr/>
          <p:nvPr/>
        </p:nvCxnSpPr>
        <p:spPr>
          <a:xfrm rot="10800000" flipH="1">
            <a:off x="60198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3" name="Google Shape;523;p24"/>
          <p:cNvCxnSpPr/>
          <p:nvPr/>
        </p:nvCxnSpPr>
        <p:spPr>
          <a:xfrm rot="10800000" flipH="1">
            <a:off x="60198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24"/>
          <p:cNvCxnSpPr/>
          <p:nvPr/>
        </p:nvCxnSpPr>
        <p:spPr>
          <a:xfrm rot="10800000" flipH="1">
            <a:off x="60198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5" name="Google Shape;525;p24"/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526" name="Google Shape;526;p2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314015" y="5613402"/>
            <a:ext cx="4628677" cy="9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4"/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nonlinear activation function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 = Also learn the features!</a:t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5"/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5"/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5"/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25"/>
          <p:cNvCxnSpPr>
            <a:stCxn id="536" idx="6"/>
            <a:endCxn id="533" idx="2"/>
          </p:cNvCxnSpPr>
          <p:nvPr/>
        </p:nvCxnSpPr>
        <p:spPr>
          <a:xfrm>
            <a:off x="7674232" y="1983584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1" name="Google Shape;541;p25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25"/>
          <p:cNvCxnSpPr>
            <a:stCxn id="536" idx="6"/>
            <a:endCxn id="535" idx="2"/>
          </p:cNvCxnSpPr>
          <p:nvPr/>
        </p:nvCxnSpPr>
        <p:spPr>
          <a:xfrm>
            <a:off x="7674232" y="1983584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3" name="Google Shape;543;p25"/>
          <p:cNvCxnSpPr>
            <a:stCxn id="537" idx="6"/>
            <a:endCxn id="535" idx="2"/>
          </p:cNvCxnSpPr>
          <p:nvPr/>
        </p:nvCxnSpPr>
        <p:spPr>
          <a:xfrm>
            <a:off x="7674232" y="2720183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4" name="Google Shape;544;p25"/>
          <p:cNvCxnSpPr>
            <a:stCxn id="538" idx="6"/>
          </p:cNvCxnSpPr>
          <p:nvPr/>
        </p:nvCxnSpPr>
        <p:spPr>
          <a:xfrm>
            <a:off x="7674232" y="3456782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5" name="Google Shape;545;p25"/>
          <p:cNvCxnSpPr>
            <a:stCxn id="539" idx="6"/>
            <a:endCxn id="535" idx="2"/>
          </p:cNvCxnSpPr>
          <p:nvPr/>
        </p:nvCxnSpPr>
        <p:spPr>
          <a:xfrm rot="10800000" flipH="1">
            <a:off x="7674232" y="4195768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6" name="Google Shape;546;p25"/>
          <p:cNvCxnSpPr>
            <a:stCxn id="536" idx="6"/>
            <a:endCxn id="534" idx="2"/>
          </p:cNvCxnSpPr>
          <p:nvPr/>
        </p:nvCxnSpPr>
        <p:spPr>
          <a:xfrm>
            <a:off x="7674232" y="1983584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7" name="Google Shape;547;p25"/>
          <p:cNvCxnSpPr>
            <a:stCxn id="538" idx="6"/>
            <a:endCxn id="534" idx="2"/>
          </p:cNvCxnSpPr>
          <p:nvPr/>
        </p:nvCxnSpPr>
        <p:spPr>
          <a:xfrm rot="10800000" flipH="1">
            <a:off x="7674232" y="3306782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8" name="Google Shape;548;p25"/>
          <p:cNvCxnSpPr>
            <a:stCxn id="538" idx="6"/>
            <a:endCxn id="533" idx="2"/>
          </p:cNvCxnSpPr>
          <p:nvPr/>
        </p:nvCxnSpPr>
        <p:spPr>
          <a:xfrm rot="10800000" flipH="1">
            <a:off x="7674232" y="2415482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9" name="Google Shape;549;p25"/>
          <p:cNvCxnSpPr>
            <a:stCxn id="537" idx="6"/>
            <a:endCxn id="533" idx="2"/>
          </p:cNvCxnSpPr>
          <p:nvPr/>
        </p:nvCxnSpPr>
        <p:spPr>
          <a:xfrm rot="10800000" flipH="1">
            <a:off x="7674232" y="2415383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0" name="Google Shape;550;p25"/>
          <p:cNvCxnSpPr>
            <a:stCxn id="537" idx="6"/>
            <a:endCxn id="534" idx="2"/>
          </p:cNvCxnSpPr>
          <p:nvPr/>
        </p:nvCxnSpPr>
        <p:spPr>
          <a:xfrm>
            <a:off x="7674232" y="2720183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1" name="Google Shape;551;p25"/>
          <p:cNvCxnSpPr>
            <a:stCxn id="539" idx="6"/>
            <a:endCxn id="534" idx="2"/>
          </p:cNvCxnSpPr>
          <p:nvPr/>
        </p:nvCxnSpPr>
        <p:spPr>
          <a:xfrm rot="10800000" flipH="1">
            <a:off x="7674232" y="3306868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2" name="Google Shape;552;p25"/>
          <p:cNvCxnSpPr>
            <a:stCxn id="539" idx="6"/>
            <a:endCxn id="533" idx="2"/>
          </p:cNvCxnSpPr>
          <p:nvPr/>
        </p:nvCxnSpPr>
        <p:spPr>
          <a:xfrm rot="10800000" flipH="1">
            <a:off x="7674232" y="2415268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3" name="Google Shape;553;p25"/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25"/>
          <p:cNvCxnSpPr>
            <a:stCxn id="533" idx="6"/>
          </p:cNvCxnSpPr>
          <p:nvPr/>
        </p:nvCxnSpPr>
        <p:spPr>
          <a:xfrm>
            <a:off x="9731632" y="241538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5" name="Google Shape;555;p25"/>
          <p:cNvCxnSpPr>
            <a:stCxn id="534" idx="6"/>
            <a:endCxn id="553" idx="1"/>
          </p:cNvCxnSpPr>
          <p:nvPr/>
        </p:nvCxnSpPr>
        <p:spPr>
          <a:xfrm>
            <a:off x="9731632" y="330676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6" name="Google Shape;556;p25"/>
          <p:cNvCxnSpPr/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7" name="Google Shape;557;p25"/>
          <p:cNvCxnSpPr/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8" name="Google Shape;558;p25"/>
          <p:cNvCxnSpPr/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9" name="Google Shape;559;p25"/>
          <p:cNvCxnSpPr/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0" name="Google Shape;560;p25"/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561" name="Google Shape;5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2588" y="218748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5632" y="3092859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5632" y="3938600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5"/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5"/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5"/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5"/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5"/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5"/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/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5"/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5"/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5"/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5"/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5"/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585" name="Google Shape;58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9422" y="1791880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7211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179" y="3300221"/>
            <a:ext cx="372778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4641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61933" y="4613010"/>
            <a:ext cx="537661" cy="37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75885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4565" y="1817269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19467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47260" y="3291039"/>
            <a:ext cx="338889" cy="3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04502" y="3259105"/>
            <a:ext cx="394285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82785" y="2504765"/>
            <a:ext cx="433714" cy="37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94257" y="1803124"/>
            <a:ext cx="394285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200742" y="2286104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193513" y="3199165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98838" y="4073494"/>
            <a:ext cx="554762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486400" y="3319869"/>
            <a:ext cx="490130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86400" y="2639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10905" y="1877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77153" y="4739771"/>
            <a:ext cx="471835" cy="23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25"/>
          <p:cNvCxnSpPr>
            <a:stCxn id="565" idx="6"/>
            <a:endCxn id="570" idx="2"/>
          </p:cNvCxnSpPr>
          <p:nvPr/>
        </p:nvCxnSpPr>
        <p:spPr>
          <a:xfrm rot="10800000" flipH="1">
            <a:off x="762000" y="1981184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5" name="Google Shape;605;p25"/>
          <p:cNvCxnSpPr>
            <a:stCxn id="565" idx="6"/>
            <a:endCxn id="571" idx="2"/>
          </p:cNvCxnSpPr>
          <p:nvPr/>
        </p:nvCxnSpPr>
        <p:spPr>
          <a:xfrm>
            <a:off x="762000" y="1983584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6" name="Google Shape;606;p25"/>
          <p:cNvCxnSpPr>
            <a:stCxn id="565" idx="6"/>
            <a:endCxn id="572" idx="2"/>
          </p:cNvCxnSpPr>
          <p:nvPr/>
        </p:nvCxnSpPr>
        <p:spPr>
          <a:xfrm>
            <a:off x="762000" y="1983584"/>
            <a:ext cx="1066800" cy="147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7" name="Google Shape;607;p25"/>
          <p:cNvCxnSpPr>
            <a:stCxn id="565" idx="6"/>
            <a:endCxn id="573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8" name="Google Shape;608;p25"/>
          <p:cNvCxnSpPr>
            <a:stCxn id="566" idx="6"/>
            <a:endCxn id="570" idx="2"/>
          </p:cNvCxnSpPr>
          <p:nvPr/>
        </p:nvCxnSpPr>
        <p:spPr>
          <a:xfrm rot="10800000" flipH="1">
            <a:off x="762000" y="1981283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9" name="Google Shape;609;p25"/>
          <p:cNvCxnSpPr>
            <a:stCxn id="566" idx="6"/>
            <a:endCxn id="573" idx="2"/>
          </p:cNvCxnSpPr>
          <p:nvPr/>
        </p:nvCxnSpPr>
        <p:spPr>
          <a:xfrm>
            <a:off x="762000" y="2720183"/>
            <a:ext cx="1066800" cy="208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0" name="Google Shape;610;p25"/>
          <p:cNvCxnSpPr>
            <a:stCxn id="567" idx="6"/>
            <a:endCxn id="572" idx="2"/>
          </p:cNvCxnSpPr>
          <p:nvPr/>
        </p:nvCxnSpPr>
        <p:spPr>
          <a:xfrm rot="10800000" flipH="1">
            <a:off x="762000" y="3454382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1" name="Google Shape;611;p25"/>
          <p:cNvCxnSpPr>
            <a:stCxn id="566" idx="6"/>
            <a:endCxn id="571" idx="2"/>
          </p:cNvCxnSpPr>
          <p:nvPr/>
        </p:nvCxnSpPr>
        <p:spPr>
          <a:xfrm rot="10800000" flipH="1">
            <a:off x="762000" y="2717783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2" name="Google Shape;612;p25"/>
          <p:cNvCxnSpPr>
            <a:stCxn id="566" idx="6"/>
            <a:endCxn id="572" idx="2"/>
          </p:cNvCxnSpPr>
          <p:nvPr/>
        </p:nvCxnSpPr>
        <p:spPr>
          <a:xfrm>
            <a:off x="762000" y="2720183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613;p25"/>
          <p:cNvCxnSpPr>
            <a:stCxn id="567" idx="6"/>
            <a:endCxn id="573" idx="2"/>
          </p:cNvCxnSpPr>
          <p:nvPr/>
        </p:nvCxnSpPr>
        <p:spPr>
          <a:xfrm>
            <a:off x="762000" y="3456782"/>
            <a:ext cx="1066800" cy="134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4" name="Google Shape;614;p25"/>
          <p:cNvCxnSpPr>
            <a:stCxn id="567" idx="6"/>
            <a:endCxn id="571" idx="2"/>
          </p:cNvCxnSpPr>
          <p:nvPr/>
        </p:nvCxnSpPr>
        <p:spPr>
          <a:xfrm rot="10800000" flipH="1">
            <a:off x="762000" y="2717882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5" name="Google Shape;615;p25"/>
          <p:cNvCxnSpPr>
            <a:stCxn id="567" idx="6"/>
            <a:endCxn id="570" idx="2"/>
          </p:cNvCxnSpPr>
          <p:nvPr/>
        </p:nvCxnSpPr>
        <p:spPr>
          <a:xfrm rot="10800000" flipH="1">
            <a:off x="762000" y="1981082"/>
            <a:ext cx="1066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6" name="Google Shape;616;p25"/>
          <p:cNvCxnSpPr>
            <a:stCxn id="568" idx="6"/>
            <a:endCxn id="570" idx="2"/>
          </p:cNvCxnSpPr>
          <p:nvPr/>
        </p:nvCxnSpPr>
        <p:spPr>
          <a:xfrm rot="10800000" flipH="1">
            <a:off x="762000" y="1981168"/>
            <a:ext cx="1066800" cy="28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7" name="Google Shape;617;p25"/>
          <p:cNvCxnSpPr>
            <a:stCxn id="568" idx="6"/>
            <a:endCxn id="571" idx="2"/>
          </p:cNvCxnSpPr>
          <p:nvPr/>
        </p:nvCxnSpPr>
        <p:spPr>
          <a:xfrm rot="10800000" flipH="1">
            <a:off x="762000" y="2717668"/>
            <a:ext cx="1066800" cy="208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8" name="Google Shape;618;p25"/>
          <p:cNvCxnSpPr>
            <a:stCxn id="568" idx="6"/>
            <a:endCxn id="572" idx="2"/>
          </p:cNvCxnSpPr>
          <p:nvPr/>
        </p:nvCxnSpPr>
        <p:spPr>
          <a:xfrm rot="10800000" flipH="1">
            <a:off x="762000" y="3454468"/>
            <a:ext cx="1066800" cy="13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9" name="Google Shape;619;p25"/>
          <p:cNvCxnSpPr>
            <a:stCxn id="568" idx="6"/>
            <a:endCxn id="573" idx="2"/>
          </p:cNvCxnSpPr>
          <p:nvPr/>
        </p:nvCxnSpPr>
        <p:spPr>
          <a:xfrm rot="10800000" flipH="1">
            <a:off x="762000" y="4802968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0" name="Google Shape;620;p25"/>
          <p:cNvCxnSpPr/>
          <p:nvPr/>
        </p:nvCxnSpPr>
        <p:spPr>
          <a:xfrm rot="10800000" flipH="1">
            <a:off x="24384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1" name="Google Shape;621;p25"/>
          <p:cNvCxnSpPr/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2" name="Google Shape;622;p25"/>
          <p:cNvCxnSpPr/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3" name="Google Shape;623;p25"/>
          <p:cNvCxnSpPr/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4" name="Google Shape;624;p25"/>
          <p:cNvCxnSpPr/>
          <p:nvPr/>
        </p:nvCxnSpPr>
        <p:spPr>
          <a:xfrm rot="10800000" flipH="1">
            <a:off x="24384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" name="Google Shape;625;p25"/>
          <p:cNvCxnSpPr/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6" name="Google Shape;626;p25"/>
          <p:cNvCxnSpPr/>
          <p:nvPr/>
        </p:nvCxnSpPr>
        <p:spPr>
          <a:xfrm rot="10800000" flipH="1">
            <a:off x="24384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7" name="Google Shape;627;p25"/>
          <p:cNvCxnSpPr/>
          <p:nvPr/>
        </p:nvCxnSpPr>
        <p:spPr>
          <a:xfrm rot="10800000" flipH="1">
            <a:off x="24384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8" name="Google Shape;628;p25"/>
          <p:cNvCxnSpPr/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9" name="Google Shape;629;p25"/>
          <p:cNvCxnSpPr/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0" name="Google Shape;630;p25"/>
          <p:cNvCxnSpPr/>
          <p:nvPr/>
        </p:nvCxnSpPr>
        <p:spPr>
          <a:xfrm rot="10800000" flipH="1">
            <a:off x="24384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1" name="Google Shape;631;p25"/>
          <p:cNvCxnSpPr/>
          <p:nvPr/>
        </p:nvCxnSpPr>
        <p:spPr>
          <a:xfrm rot="10800000" flipH="1">
            <a:off x="24384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2" name="Google Shape;632;p25"/>
          <p:cNvCxnSpPr/>
          <p:nvPr/>
        </p:nvCxnSpPr>
        <p:spPr>
          <a:xfrm rot="10800000" flipH="1">
            <a:off x="24384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3" name="Google Shape;633;p25"/>
          <p:cNvCxnSpPr/>
          <p:nvPr/>
        </p:nvCxnSpPr>
        <p:spPr>
          <a:xfrm rot="10800000" flipH="1">
            <a:off x="24384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4" name="Google Shape;634;p25"/>
          <p:cNvCxnSpPr/>
          <p:nvPr/>
        </p:nvCxnSpPr>
        <p:spPr>
          <a:xfrm rot="10800000" flipH="1">
            <a:off x="24384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5" name="Google Shape;635;p25"/>
          <p:cNvCxnSpPr/>
          <p:nvPr/>
        </p:nvCxnSpPr>
        <p:spPr>
          <a:xfrm rot="10800000" flipH="1">
            <a:off x="24384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6" name="Google Shape;636;p25"/>
          <p:cNvCxnSpPr/>
          <p:nvPr/>
        </p:nvCxnSpPr>
        <p:spPr>
          <a:xfrm rot="10800000" flipH="1">
            <a:off x="60198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7" name="Google Shape;637;p25"/>
          <p:cNvCxnSpPr/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8" name="Google Shape;638;p25"/>
          <p:cNvCxnSpPr/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9" name="Google Shape;639;p25"/>
          <p:cNvCxnSpPr/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0" name="Google Shape;640;p25"/>
          <p:cNvCxnSpPr/>
          <p:nvPr/>
        </p:nvCxnSpPr>
        <p:spPr>
          <a:xfrm rot="10800000" flipH="1">
            <a:off x="60198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1" name="Google Shape;641;p25"/>
          <p:cNvCxnSpPr/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2" name="Google Shape;642;p25"/>
          <p:cNvCxnSpPr/>
          <p:nvPr/>
        </p:nvCxnSpPr>
        <p:spPr>
          <a:xfrm rot="10800000" flipH="1">
            <a:off x="60198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3" name="Google Shape;643;p25"/>
          <p:cNvCxnSpPr/>
          <p:nvPr/>
        </p:nvCxnSpPr>
        <p:spPr>
          <a:xfrm rot="10800000" flipH="1">
            <a:off x="60198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4" name="Google Shape;644;p25"/>
          <p:cNvCxnSpPr/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5" name="Google Shape;645;p25"/>
          <p:cNvCxnSpPr/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6" name="Google Shape;646;p25"/>
          <p:cNvCxnSpPr/>
          <p:nvPr/>
        </p:nvCxnSpPr>
        <p:spPr>
          <a:xfrm rot="10800000" flipH="1">
            <a:off x="60198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7" name="Google Shape;647;p25"/>
          <p:cNvCxnSpPr/>
          <p:nvPr/>
        </p:nvCxnSpPr>
        <p:spPr>
          <a:xfrm rot="10800000" flipH="1">
            <a:off x="60198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8" name="Google Shape;648;p25"/>
          <p:cNvCxnSpPr/>
          <p:nvPr/>
        </p:nvCxnSpPr>
        <p:spPr>
          <a:xfrm rot="10800000" flipH="1">
            <a:off x="60198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9" name="Google Shape;649;p25"/>
          <p:cNvCxnSpPr/>
          <p:nvPr/>
        </p:nvCxnSpPr>
        <p:spPr>
          <a:xfrm rot="10800000" flipH="1">
            <a:off x="60198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0" name="Google Shape;650;p25"/>
          <p:cNvCxnSpPr/>
          <p:nvPr/>
        </p:nvCxnSpPr>
        <p:spPr>
          <a:xfrm rot="10800000" flipH="1">
            <a:off x="60198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1" name="Google Shape;651;p25"/>
          <p:cNvCxnSpPr/>
          <p:nvPr/>
        </p:nvCxnSpPr>
        <p:spPr>
          <a:xfrm rot="10800000" flipH="1">
            <a:off x="60198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2" name="Google Shape;652;p25"/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653" name="Google Shape;653;p2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314015" y="5613402"/>
            <a:ext cx="4628677" cy="9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5"/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nonlinear activation function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Activation Functions</a:t>
            </a:r>
            <a:endParaRPr/>
          </a:p>
        </p:txBody>
      </p:sp>
      <p:pic>
        <p:nvPicPr>
          <p:cNvPr id="660" name="Google Shape;6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01145"/>
            <a:ext cx="12192000" cy="445571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26"/>
          <p:cNvSpPr txBox="1"/>
          <p:nvPr/>
        </p:nvSpPr>
        <p:spPr>
          <a:xfrm>
            <a:off x="-76200" y="6596390"/>
            <a:ext cx="5486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[source: MIT 6.S191 introtodeeplearning.com]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Network: Also Learn the Features!</a:t>
            </a:r>
            <a:endParaRPr/>
          </a:p>
        </p:txBody>
      </p:sp>
      <p:sp>
        <p:nvSpPr>
          <p:cNvPr id="667" name="Google Shape;667;p27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099800" cy="157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Training the deep neural network is just like logistic regression: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1600120" lvl="3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176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		just w tends to be a much, much larger vector ☺</a:t>
            </a:r>
            <a:endParaRPr/>
          </a:p>
          <a:p>
            <a:pPr marL="457176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Font typeface="Noto Sans Symbols"/>
              <a:buChar char="🡪"/>
            </a:pPr>
            <a:r>
              <a:rPr lang="en-US"/>
              <a:t>just run gradient ascent </a:t>
            </a:r>
            <a:endParaRPr/>
          </a:p>
          <a:p>
            <a:pPr marL="457176" lvl="1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 + stop when log likelihood of hold-out data starts to decrease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668" name="Google Shape;66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650" y="2933700"/>
            <a:ext cx="8140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 Properties</a:t>
            </a:r>
            <a:endParaRPr/>
          </a:p>
        </p:txBody>
      </p:sp>
      <p:sp>
        <p:nvSpPr>
          <p:cNvPr id="674" name="Google Shape;674;p28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Theorem (Universal Function Approximators).  A two-layer neural network with a sufficient number of neurons can approximate any continuous function to any desired accuracy.</a:t>
            </a:r>
            <a:endParaRPr/>
          </a:p>
          <a:p>
            <a:pPr marL="2057298" lvl="4" indent="-10158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Practical considerations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Can be seen as learning the features </a:t>
            </a:r>
            <a:endParaRPr/>
          </a:p>
          <a:p>
            <a:pPr marL="2514474" lvl="5" indent="-177788" algn="l" rtl="0">
              <a:spcBef>
                <a:spcPts val="16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Large number of neurons</a:t>
            </a:r>
            <a:endParaRPr/>
          </a:p>
          <a:p>
            <a:pPr marL="1142942" lvl="2" indent="-22858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Danger for overfitting</a:t>
            </a:r>
            <a:endParaRPr/>
          </a:p>
          <a:p>
            <a:pPr marL="1142942" lvl="2" indent="-22858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(hence early stopping!)</a:t>
            </a:r>
            <a:endParaRPr/>
          </a:p>
          <a:p>
            <a:pPr marL="1142942" lvl="2" indent="-7618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Universal Function Approximation Theorem*</a:t>
            </a:r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body" idx="1"/>
          </p:nvPr>
        </p:nvSpPr>
        <p:spPr>
          <a:xfrm>
            <a:off x="406401" y="4492618"/>
            <a:ext cx="11117913" cy="147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u="sng"/>
              <a:t>In words:</a:t>
            </a:r>
            <a:r>
              <a:rPr lang="en-US"/>
              <a:t> Given any continuous function f(x), if a 2-layer neural network has enough hidden units, then there is a choice of weights that allow it to closely approximate f(x). </a:t>
            </a:r>
            <a:endParaRPr/>
          </a:p>
        </p:txBody>
      </p:sp>
      <p:pic>
        <p:nvPicPr>
          <p:cNvPr id="681" name="Google Shape;6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865" y="1130363"/>
            <a:ext cx="7570273" cy="336543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2" name="Google Shape;682;p29"/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Cybenko (1989) “Approximations by superpositions of sigmoidal functions”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Hornik (1991) “Approximation Capabilities of Multilayer Feedforward Networks”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Leshno and Schocken (1991) ”Multilayer Feedforward Networks with Non-Polynomial Activation Functions Can Approximate Any Function”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probabilistic decisions?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Activation: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If 			        very positive 🡪 want probability going to 1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If  			        very negative 🡪 want probability going to 0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Sigmoid function</a:t>
            </a:r>
            <a:endParaRPr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676223"/>
            <a:ext cx="4499765" cy="299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4835" y="1462064"/>
            <a:ext cx="2124364" cy="42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327" y="2139824"/>
            <a:ext cx="1755673" cy="35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327" y="2743200"/>
            <a:ext cx="1755673" cy="35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6235" y="4684096"/>
            <a:ext cx="2997200" cy="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Universal Function Approximation Theorem*</a:t>
            </a:r>
            <a:endParaRPr/>
          </a:p>
        </p:txBody>
      </p:sp>
      <p:sp>
        <p:nvSpPr>
          <p:cNvPr id="688" name="Google Shape;688;p30"/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Cybenko (1989) “Approximations by superpositions of sigmoidal functions”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Hornik (1991) “Approximation Capabilities of Multilayer Feedforward Networks”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Leshno and Schocken (1991) ”Multilayer Feedforward Networks with Non-Polynomial Activation Functions Can Approximate Any Function”</a:t>
            </a:r>
            <a:endParaRPr/>
          </a:p>
        </p:txBody>
      </p:sp>
      <p:pic>
        <p:nvPicPr>
          <p:cNvPr id="689" name="Google Shape;6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385" y="1052124"/>
            <a:ext cx="4253748" cy="4888331"/>
          </a:xfrm>
          <a:prstGeom prst="rect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0" name="Google Shape;69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1874" y="1052124"/>
            <a:ext cx="3777988" cy="48883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1" name="Google Shape;69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901" y="1052125"/>
            <a:ext cx="3184393" cy="4928140"/>
          </a:xfrm>
          <a:prstGeom prst="rect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 Neural Net Demo Site</a:t>
            </a:r>
            <a:endParaRPr/>
          </a:p>
        </p:txBody>
      </p:sp>
      <p:sp>
        <p:nvSpPr>
          <p:cNvPr id="697" name="Google Shape;697;p31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Demo-site: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http://playground.tensorflow.org/</a:t>
            </a: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"/>
          <p:cNvSpPr txBox="1">
            <a:spLocks noGrp="1"/>
          </p:cNvSpPr>
          <p:nvPr>
            <p:ph type="body" idx="1"/>
          </p:nvPr>
        </p:nvSpPr>
        <p:spPr>
          <a:xfrm>
            <a:off x="609599" y="1371286"/>
            <a:ext cx="5486401" cy="548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Derivatives tables: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about computing all the derivatives?</a:t>
            </a:r>
            <a:endParaRPr/>
          </a:p>
        </p:txBody>
      </p:sp>
      <p:pic>
        <p:nvPicPr>
          <p:cNvPr id="704" name="Google Shape;70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1524000"/>
            <a:ext cx="4582475" cy="49879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2"/>
          <p:cNvSpPr txBox="1"/>
          <p:nvPr/>
        </p:nvSpPr>
        <p:spPr>
          <a:xfrm>
            <a:off x="-76200" y="6604084"/>
            <a:ext cx="42033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[source:  http://hyperphysics.phy-astr.gsu.edu/hbase/Math/derfunc.html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about computing all the derivatives?</a:t>
            </a:r>
            <a:endParaRPr/>
          </a:p>
        </p:txBody>
      </p:sp>
      <p:sp>
        <p:nvSpPr>
          <p:cNvPr id="711" name="Google Shape;711;p33"/>
          <p:cNvSpPr txBox="1"/>
          <p:nvPr/>
        </p:nvSpPr>
        <p:spPr>
          <a:xfrm>
            <a:off x="1219200" y="1344788"/>
            <a:ext cx="10439400" cy="355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neural net f is never one of those?</a:t>
            </a:r>
            <a:endParaRPr dirty="0"/>
          </a:p>
          <a:p>
            <a:pPr marL="742950" marR="0" lvl="1" indent="-285750" algn="l" rtl="0">
              <a:spcBef>
                <a:spcPts val="1176"/>
              </a:spcBef>
              <a:spcAft>
                <a:spcPts val="0"/>
              </a:spcAft>
              <a:buClr>
                <a:schemeClr val="hlink"/>
              </a:buClr>
              <a:buSzPts val="1467"/>
              <a:buFont typeface="Noto Sans Symbols"/>
              <a:buChar char="■"/>
            </a:pPr>
            <a:r>
              <a:rPr lang="en-US" sz="266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problem: CHAIN RULE:</a:t>
            </a:r>
            <a:endParaRPr dirty="0"/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endParaRPr dirty="0"/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endParaRPr dirty="0"/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Derivatives can be computed by following well-defined procedures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5300" y="2902587"/>
            <a:ext cx="2743200" cy="44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3365" y="4267200"/>
            <a:ext cx="3448680" cy="41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4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Automatic differentiation software </a:t>
            </a:r>
            <a:endParaRPr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e.g. TensorFlow, </a:t>
            </a:r>
            <a:r>
              <a:rPr lang="en-US" dirty="0" err="1"/>
              <a:t>PyTorch</a:t>
            </a:r>
            <a:r>
              <a:rPr lang="en-US" dirty="0"/>
              <a:t>, Jax</a:t>
            </a:r>
            <a:endParaRPr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Only need to program the function g(</a:t>
            </a:r>
            <a:r>
              <a:rPr lang="en-US" dirty="0" err="1"/>
              <a:t>x,y,w</a:t>
            </a:r>
            <a:r>
              <a:rPr lang="en-US" dirty="0"/>
              <a:t>)</a:t>
            </a:r>
            <a:endParaRPr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Can automatically compute all derivatives </a:t>
            </a:r>
            <a:r>
              <a:rPr lang="en-US" dirty="0" err="1"/>
              <a:t>w.r.t.</a:t>
            </a:r>
            <a:r>
              <a:rPr lang="en-US" dirty="0"/>
              <a:t> all entries in w</a:t>
            </a:r>
            <a:endParaRPr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This is typically done by caching info during forward computation pass of f, and then doing a backward pass = “backpropagation”</a:t>
            </a:r>
            <a:endParaRPr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 err="1"/>
              <a:t>Autodiff</a:t>
            </a:r>
            <a:r>
              <a:rPr lang="en-US" dirty="0"/>
              <a:t> / Backpropagation can often be done at computational cost comparable to the forward pass</a:t>
            </a: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Need to know this exists</a:t>
            </a: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How this is done?  --  outside of scope of CS188</a:t>
            </a:r>
            <a:endParaRPr dirty="0"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719" name="Google Shape;719;p3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Automatic Differentiation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well does this all work?</a:t>
            </a:r>
            <a:endParaRPr/>
          </a:p>
        </p:txBody>
      </p:sp>
      <p:sp>
        <p:nvSpPr>
          <p:cNvPr id="725" name="Google Shape;725;p35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of Key Ideas</a:t>
            </a:r>
            <a:endParaRPr/>
          </a:p>
        </p:txBody>
      </p:sp>
      <p:sp>
        <p:nvSpPr>
          <p:cNvPr id="731" name="Google Shape;731;p36"/>
          <p:cNvSpPr txBox="1">
            <a:spLocks noGrp="1"/>
          </p:cNvSpPr>
          <p:nvPr>
            <p:ph type="body" idx="1"/>
          </p:nvPr>
        </p:nvSpPr>
        <p:spPr>
          <a:xfrm>
            <a:off x="1447800" y="1219200"/>
            <a:ext cx="10337800" cy="5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Optimize probability of label given input</a:t>
            </a:r>
            <a:endParaRPr/>
          </a:p>
          <a:p>
            <a:pPr marL="1600120" lvl="3" indent="-152388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Continuous optimization</a:t>
            </a:r>
            <a:endParaRPr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Gradient ascent: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Compute steepest uphill direction = gradient (= just vector of partial derivatives)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Take step in the gradient direction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Repeat (until held-out data accuracy starts to drop = “early stopping”)</a:t>
            </a:r>
            <a:endParaRPr/>
          </a:p>
          <a:p>
            <a:pPr marL="1600120" lvl="3" indent="-152388" algn="l" rtl="0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Deep neural nets</a:t>
            </a:r>
            <a:endParaRPr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Last layer = still logistic regression</a:t>
            </a:r>
            <a:endParaRPr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Now also many more layers before this last layer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= computing the features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🡪 the features are learned rather than hand-designed</a:t>
            </a:r>
            <a:endParaRPr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Universal function approximation theorem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If</a:t>
            </a:r>
            <a:r>
              <a:rPr lang="en-US" sz="1600"/>
              <a:t>         neural net is large enough 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>
                <a:latin typeface="Courier"/>
                <a:ea typeface="Courier"/>
                <a:cs typeface="Courier"/>
                <a:sym typeface="Courier"/>
              </a:rPr>
              <a:t>Then</a:t>
            </a:r>
            <a:r>
              <a:rPr lang="en-US" sz="1600"/>
              <a:t>   neural net can represent any continuous mapping from input to output with arbitrary accuracy</a:t>
            </a:r>
            <a:endParaRPr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/>
              <a:t>But remember: need to avoid overfitting  / memorizing the training data 🡪 early stopping!</a:t>
            </a:r>
            <a:endParaRPr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Automatic differentiation gives the derivatives efficiently (how? = outside of scope of 188)</a:t>
            </a:r>
            <a:endParaRPr sz="2000"/>
          </a:p>
        </p:txBody>
      </p:sp>
      <p:pic>
        <p:nvPicPr>
          <p:cNvPr id="732" name="Google Shape;7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734" y="1219200"/>
            <a:ext cx="4177466" cy="50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well does it work?</a:t>
            </a:r>
            <a:endParaRPr/>
          </a:p>
        </p:txBody>
      </p:sp>
      <p:sp>
        <p:nvSpPr>
          <p:cNvPr id="738" name="Google Shape;738;p37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8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 Vision</a:t>
            </a:r>
            <a:endParaRPr/>
          </a:p>
        </p:txBody>
      </p:sp>
      <p:pic>
        <p:nvPicPr>
          <p:cNvPr id="745" name="Google Shape;74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3920" y="1219320"/>
            <a:ext cx="15773040" cy="1051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9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/>
          </a:p>
        </p:txBody>
      </p:sp>
      <p:pic>
        <p:nvPicPr>
          <p:cNvPr id="752" name="Google Shape;75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600" y="1015920"/>
            <a:ext cx="10134360" cy="675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w? </a:t>
            </a:r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21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Maximum likelihood estimation: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2514474" lvl="5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with: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2438400"/>
            <a:ext cx="81407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3810000"/>
            <a:ext cx="81534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Logistic Regression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0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Manual Feature Design</a:t>
            </a:r>
            <a:endParaRPr/>
          </a:p>
        </p:txBody>
      </p:sp>
      <p:pic>
        <p:nvPicPr>
          <p:cNvPr id="759" name="Google Shape;7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80" y="1600200"/>
            <a:ext cx="1676160" cy="115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680" y="2133720"/>
            <a:ext cx="3873600" cy="2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1520" y="2971800"/>
            <a:ext cx="3047760" cy="37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1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Features and Generalization</a:t>
            </a:r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3">
            <a:alphaModFix/>
          </a:blip>
          <a:srcRect l="47590"/>
          <a:stretch/>
        </p:blipFill>
        <p:spPr>
          <a:xfrm>
            <a:off x="3276600" y="1802880"/>
            <a:ext cx="5674440" cy="389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1"/>
          <p:cNvSpPr/>
          <p:nvPr/>
        </p:nvSpPr>
        <p:spPr>
          <a:xfrm>
            <a:off x="9296400" y="6400800"/>
            <a:ext cx="23450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[HoG: Dalal and Triggs, 2005]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 txBox="1"/>
          <p:nvPr/>
        </p:nvSpPr>
        <p:spPr>
          <a:xfrm>
            <a:off x="0" y="-25560"/>
            <a:ext cx="12191760" cy="114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Features and Generalization</a:t>
            </a:r>
            <a:endParaRPr/>
          </a:p>
        </p:txBody>
      </p:sp>
      <p:pic>
        <p:nvPicPr>
          <p:cNvPr id="776" name="Google Shape;77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720" y="2209680"/>
            <a:ext cx="8480880" cy="304776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2"/>
          <p:cNvSpPr/>
          <p:nvPr/>
        </p:nvSpPr>
        <p:spPr>
          <a:xfrm>
            <a:off x="3587760" y="5562720"/>
            <a:ext cx="93996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2"/>
          <p:cNvSpPr/>
          <p:nvPr/>
        </p:nvSpPr>
        <p:spPr>
          <a:xfrm>
            <a:off x="7929000" y="5562720"/>
            <a:ext cx="723600" cy="4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HoG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Performance</a:t>
            </a:r>
            <a:endParaRPr b="0"/>
          </a:p>
        </p:txBody>
      </p:sp>
      <p:pic>
        <p:nvPicPr>
          <p:cNvPr id="784" name="Google Shape;78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3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credit Matt Zeiler, Clarifai</a:t>
            </a:r>
            <a:endParaRPr/>
          </a:p>
        </p:txBody>
      </p:sp>
      <p:sp>
        <p:nvSpPr>
          <p:cNvPr id="786" name="Google Shape;786;p43"/>
          <p:cNvSpPr/>
          <p:nvPr/>
        </p:nvSpPr>
        <p:spPr>
          <a:xfrm>
            <a:off x="7721600" y="2108200"/>
            <a:ext cx="1625600" cy="40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3"/>
          <p:cNvSpPr/>
          <p:nvPr/>
        </p:nvSpPr>
        <p:spPr>
          <a:xfrm>
            <a:off x="7620000" y="4749800"/>
            <a:ext cx="2032000" cy="101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3"/>
          <p:cNvSpPr/>
          <p:nvPr/>
        </p:nvSpPr>
        <p:spPr>
          <a:xfrm>
            <a:off x="6197600" y="5054600"/>
            <a:ext cx="609600" cy="50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4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Performance</a:t>
            </a:r>
            <a:endParaRPr b="0"/>
          </a:p>
        </p:txBody>
      </p:sp>
      <p:pic>
        <p:nvPicPr>
          <p:cNvPr id="794" name="Google Shape;79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4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credit Matt Zeiler, Clarifai</a:t>
            </a:r>
            <a:endParaRPr/>
          </a:p>
        </p:txBody>
      </p:sp>
      <p:sp>
        <p:nvSpPr>
          <p:cNvPr id="796" name="Google Shape;796;p44"/>
          <p:cNvSpPr/>
          <p:nvPr/>
        </p:nvSpPr>
        <p:spPr>
          <a:xfrm>
            <a:off x="7721600" y="2108200"/>
            <a:ext cx="1625600" cy="40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4"/>
          <p:cNvSpPr/>
          <p:nvPr/>
        </p:nvSpPr>
        <p:spPr>
          <a:xfrm>
            <a:off x="7620000" y="4749800"/>
            <a:ext cx="2032000" cy="101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4"/>
          <p:cNvSpPr/>
          <p:nvPr/>
        </p:nvSpPr>
        <p:spPr>
          <a:xfrm>
            <a:off x="6197600" y="5054600"/>
            <a:ext cx="609600" cy="50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9" name="Google Shape;799;p44"/>
          <p:cNvCxnSpPr/>
          <p:nvPr/>
        </p:nvCxnSpPr>
        <p:spPr>
          <a:xfrm>
            <a:off x="3352800" y="4749800"/>
            <a:ext cx="6604000" cy="101600"/>
          </a:xfrm>
          <a:prstGeom prst="straightConnector1">
            <a:avLst/>
          </a:prstGeom>
          <a:noFill/>
          <a:ln w="12700" cap="flat" cmpd="sng">
            <a:solidFill>
              <a:srgbClr val="36CE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5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Performance</a:t>
            </a:r>
            <a:endParaRPr b="0"/>
          </a:p>
        </p:txBody>
      </p:sp>
      <p:pic>
        <p:nvPicPr>
          <p:cNvPr id="805" name="Google Shape;80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5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credit Matt Zeiler, Clarifai</a:t>
            </a:r>
            <a:endParaRPr/>
          </a:p>
        </p:txBody>
      </p:sp>
      <p:sp>
        <p:nvSpPr>
          <p:cNvPr id="807" name="Google Shape;807;p45"/>
          <p:cNvSpPr/>
          <p:nvPr/>
        </p:nvSpPr>
        <p:spPr>
          <a:xfrm>
            <a:off x="7620000" y="4749800"/>
            <a:ext cx="2032000" cy="101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5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AlexNet</a:t>
            </a:r>
            <a:endParaRPr/>
          </a:p>
        </p:txBody>
      </p:sp>
      <p:cxnSp>
        <p:nvCxnSpPr>
          <p:cNvPr id="809" name="Google Shape;809;p45"/>
          <p:cNvCxnSpPr/>
          <p:nvPr/>
        </p:nvCxnSpPr>
        <p:spPr>
          <a:xfrm>
            <a:off x="3352800" y="4749800"/>
            <a:ext cx="6604000" cy="101600"/>
          </a:xfrm>
          <a:prstGeom prst="straightConnector1">
            <a:avLst/>
          </a:prstGeom>
          <a:noFill/>
          <a:ln w="12700" cap="flat" cmpd="sng">
            <a:solidFill>
              <a:srgbClr val="36CE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6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Performance</a:t>
            </a:r>
            <a:endParaRPr b="0"/>
          </a:p>
        </p:txBody>
      </p:sp>
      <p:pic>
        <p:nvPicPr>
          <p:cNvPr id="815" name="Google Shape;81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6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credit Matt Zeiler, Clarifai</a:t>
            </a:r>
            <a:endParaRPr/>
          </a:p>
        </p:txBody>
      </p:sp>
      <p:sp>
        <p:nvSpPr>
          <p:cNvPr id="817" name="Google Shape;817;p46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AlexNet</a:t>
            </a:r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3352800" y="4749800"/>
            <a:ext cx="6604000" cy="101600"/>
          </a:xfrm>
          <a:prstGeom prst="straightConnector1">
            <a:avLst/>
          </a:prstGeom>
          <a:noFill/>
          <a:ln w="12700" cap="flat" cmpd="sng">
            <a:solidFill>
              <a:srgbClr val="36CE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47"/>
          <p:cNvSpPr txBox="1">
            <a:spLocks noGrp="1"/>
          </p:cNvSpPr>
          <p:nvPr>
            <p:ph type="title"/>
          </p:nvPr>
        </p:nvSpPr>
        <p:spPr>
          <a:xfrm>
            <a:off x="609600" y="-22860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Performance</a:t>
            </a:r>
            <a:endParaRPr b="0"/>
          </a:p>
        </p:txBody>
      </p:sp>
      <p:pic>
        <p:nvPicPr>
          <p:cNvPr id="824" name="Google Shape;82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103" y="914417"/>
            <a:ext cx="8476500" cy="5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7"/>
          <p:cNvSpPr txBox="1"/>
          <p:nvPr/>
        </p:nvSpPr>
        <p:spPr>
          <a:xfrm>
            <a:off x="10261600" y="6273822"/>
            <a:ext cx="1944365" cy="3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credit Matt Zeiler, Clarifai</a:t>
            </a:r>
            <a:endParaRPr/>
          </a:p>
        </p:txBody>
      </p:sp>
      <p:cxnSp>
        <p:nvCxnSpPr>
          <p:cNvPr id="826" name="Google Shape;826;p47"/>
          <p:cNvCxnSpPr/>
          <p:nvPr/>
        </p:nvCxnSpPr>
        <p:spPr>
          <a:xfrm>
            <a:off x="3352800" y="4749800"/>
            <a:ext cx="6604000" cy="101600"/>
          </a:xfrm>
          <a:prstGeom prst="straightConnector1">
            <a:avLst/>
          </a:prstGeom>
          <a:noFill/>
          <a:ln w="12700" cap="flat" cmpd="sng">
            <a:solidFill>
              <a:srgbClr val="36CE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47"/>
          <p:cNvCxnSpPr/>
          <p:nvPr/>
        </p:nvCxnSpPr>
        <p:spPr>
          <a:xfrm>
            <a:off x="6400800" y="5257800"/>
            <a:ext cx="3454400" cy="508000"/>
          </a:xfrm>
          <a:prstGeom prst="straightConnector1">
            <a:avLst/>
          </a:prstGeom>
          <a:noFill/>
          <a:ln w="127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8" name="Google Shape;828;p47"/>
          <p:cNvSpPr txBox="1"/>
          <p:nvPr/>
        </p:nvSpPr>
        <p:spPr>
          <a:xfrm>
            <a:off x="6051200" y="5219400"/>
            <a:ext cx="1264000" cy="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AlexNet</a:t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 COCO Image Captioning Challenge</a:t>
            </a:r>
            <a:endParaRPr/>
          </a:p>
        </p:txBody>
      </p:sp>
      <p:pic>
        <p:nvPicPr>
          <p:cNvPr id="834" name="Google Shape;834;p48" descr="Screen Shot 2016-06-17 at 10.41.5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2013" y="990600"/>
            <a:ext cx="8315987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48"/>
          <p:cNvSpPr txBox="1"/>
          <p:nvPr/>
        </p:nvSpPr>
        <p:spPr>
          <a:xfrm>
            <a:off x="2221169" y="6172200"/>
            <a:ext cx="71715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Karpathy &amp; Fei-Fei, 2015; Donahue et al., 2015; Xu et al, 2015; many more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9"/>
          <p:cNvSpPr txBox="1">
            <a:spLocks noGrp="1"/>
          </p:cNvSpPr>
          <p:nvPr>
            <p:ph type="title"/>
          </p:nvPr>
        </p:nvSpPr>
        <p:spPr>
          <a:xfrm>
            <a:off x="0" y="-127000"/>
            <a:ext cx="12192000" cy="8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QA Challenge</a:t>
            </a:r>
            <a:endParaRPr/>
          </a:p>
        </p:txBody>
      </p:sp>
      <p:pic>
        <p:nvPicPr>
          <p:cNvPr id="841" name="Google Shape;841;p49" descr="Screen Shot 2016-06-17 at 10.49.42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990600"/>
            <a:ext cx="10879869" cy="555856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49"/>
          <p:cNvSpPr/>
          <p:nvPr/>
        </p:nvSpPr>
        <p:spPr>
          <a:xfrm>
            <a:off x="1320800" y="584201"/>
            <a:ext cx="1219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Stanislaw Antol, Aishwarya Agrawal, Jiasen Lu, Margaret Mitchell, Dhruv Batra, C. Lawrence Zitnick, Devi Parikh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Multiclass Logistic Regression</a:t>
            </a: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1"/>
          </p:nvPr>
        </p:nvSpPr>
        <p:spPr>
          <a:xfrm>
            <a:off x="457199" y="1249150"/>
            <a:ext cx="7663021" cy="464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Multi-class linear classification</a:t>
            </a:r>
            <a:endParaRPr/>
          </a:p>
          <a:p>
            <a:pPr marL="1600120" lvl="3" indent="-196838" algn="l" rtl="0">
              <a:spcBef>
                <a:spcPts val="100"/>
              </a:spcBef>
              <a:spcAft>
                <a:spcPts val="0"/>
              </a:spcAft>
              <a:buSzPts val="500"/>
              <a:buNone/>
            </a:pPr>
            <a:endParaRPr sz="5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 weight vector for each class:</a:t>
            </a:r>
            <a:endParaRPr/>
          </a:p>
          <a:p>
            <a:pPr marL="742913" lvl="1" indent="-171436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Score (activation) of a class y:</a:t>
            </a:r>
            <a:endParaRPr/>
          </a:p>
          <a:p>
            <a:pPr marL="742913" lvl="1" indent="-196836" algn="l" rtl="0"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Prediction w/highest score wins:</a:t>
            </a:r>
            <a:endParaRPr/>
          </a:p>
          <a:p>
            <a:pPr marL="742913" lvl="1" indent="-15873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How to make the scores into probabilities? </a:t>
            </a:r>
            <a:endParaRPr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pic>
        <p:nvPicPr>
          <p:cNvPr id="145" name="Google Shape;145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5523" y="2514600"/>
            <a:ext cx="14192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5"/>
          <p:cNvGrpSpPr/>
          <p:nvPr/>
        </p:nvGrpSpPr>
        <p:grpSpPr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147" name="Google Shape;147;p5"/>
            <p:cNvSpPr/>
            <p:nvPr/>
          </p:nvSpPr>
          <p:spPr>
            <a:xfrm>
              <a:off x="3792" y="1104"/>
              <a:ext cx="1104" cy="528"/>
            </a:xfrm>
            <a:custGeom>
              <a:avLst/>
              <a:gdLst/>
              <a:ahLst/>
              <a:cxnLst/>
              <a:rect l="l" t="t" r="r" b="b"/>
              <a:pathLst>
                <a:path w="1104" h="528" extrusionOk="0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4512" y="1392"/>
              <a:ext cx="576" cy="1008"/>
            </a:xfrm>
            <a:custGeom>
              <a:avLst/>
              <a:gdLst/>
              <a:ahLst/>
              <a:cxnLst/>
              <a:rect l="l" t="t" r="r" b="b"/>
              <a:pathLst>
                <a:path w="576" h="1008" extrusionOk="0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3648" y="1632"/>
              <a:ext cx="864" cy="864"/>
            </a:xfrm>
            <a:custGeom>
              <a:avLst/>
              <a:gdLst/>
              <a:ahLst/>
              <a:cxnLst/>
              <a:rect l="l" t="t" r="r" b="b"/>
              <a:pathLst>
                <a:path w="864" h="864" extrusionOk="0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3792" y="1392"/>
              <a:ext cx="1104" cy="384"/>
            </a:xfrm>
            <a:custGeom>
              <a:avLst/>
              <a:gdLst/>
              <a:ahLst/>
              <a:cxnLst/>
              <a:rect l="l" t="t" r="r" b="b"/>
              <a:pathLst>
                <a:path w="1104" h="384" extrusionOk="0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4416" y="1392"/>
              <a:ext cx="480" cy="1008"/>
            </a:xfrm>
            <a:custGeom>
              <a:avLst/>
              <a:gdLst/>
              <a:ahLst/>
              <a:cxnLst/>
              <a:rect l="l" t="t" r="r" b="b"/>
              <a:pathLst>
                <a:path w="480" h="1008" extrusionOk="0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3792" y="1632"/>
              <a:ext cx="720" cy="768"/>
            </a:xfrm>
            <a:custGeom>
              <a:avLst/>
              <a:gdLst/>
              <a:ahLst/>
              <a:cxnLst/>
              <a:rect l="l" t="t" r="r" b="b"/>
              <a:pathLst>
                <a:path w="720" h="768" extrusionOk="0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6800" y="3124200"/>
            <a:ext cx="3352800" cy="52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9250" y="1268413"/>
            <a:ext cx="15240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2050" y="3325813"/>
            <a:ext cx="819150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20450" y="3173413"/>
            <a:ext cx="819150" cy="48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41887" y="1884363"/>
            <a:ext cx="468313" cy="292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5"/>
          <p:cNvCxnSpPr/>
          <p:nvPr/>
        </p:nvCxnSpPr>
        <p:spPr>
          <a:xfrm rot="10800000">
            <a:off x="10153650" y="1649413"/>
            <a:ext cx="228600" cy="9906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5"/>
          <p:cNvCxnSpPr/>
          <p:nvPr/>
        </p:nvCxnSpPr>
        <p:spPr>
          <a:xfrm>
            <a:off x="10382250" y="2640013"/>
            <a:ext cx="1066800" cy="381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5"/>
          <p:cNvCxnSpPr/>
          <p:nvPr/>
        </p:nvCxnSpPr>
        <p:spPr>
          <a:xfrm flipH="1">
            <a:off x="9696450" y="2640013"/>
            <a:ext cx="685800" cy="6096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1" name="Google Shape;161;p5" descr="txp_fi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06050" y="1676400"/>
            <a:ext cx="338138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 descr="txp_fi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1650" y="2851150"/>
            <a:ext cx="352425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 descr="txp_fi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96650" y="2667000"/>
            <a:ext cx="352425" cy="211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0251" y="4869499"/>
            <a:ext cx="11381220" cy="9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 activations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softmax activations</a:t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 rot="-5400000">
            <a:off x="1032344" y="5229339"/>
            <a:ext cx="297670" cy="1752441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/>
          <p:nvPr/>
        </p:nvSpPr>
        <p:spPr>
          <a:xfrm rot="-5400000">
            <a:off x="7141376" y="1508727"/>
            <a:ext cx="254862" cy="9236475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0"/>
          <p:cNvSpPr txBox="1">
            <a:spLocks noGrp="1"/>
          </p:cNvSpPr>
          <p:nvPr>
            <p:ph type="title"/>
          </p:nvPr>
        </p:nvSpPr>
        <p:spPr>
          <a:xfrm>
            <a:off x="609600" y="-254200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Speech Recognition</a:t>
            </a:r>
            <a:endParaRPr/>
          </a:p>
        </p:txBody>
      </p:sp>
      <p:pic>
        <p:nvPicPr>
          <p:cNvPr id="848" name="Google Shape;84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68" y="1464589"/>
            <a:ext cx="7683365" cy="539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80467" y="1362967"/>
            <a:ext cx="38735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2867" y="4152900"/>
            <a:ext cx="37211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0"/>
          <p:cNvSpPr txBox="1"/>
          <p:nvPr/>
        </p:nvSpPr>
        <p:spPr>
          <a:xfrm>
            <a:off x="7855255" y="6413689"/>
            <a:ext cx="4157999" cy="3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50" tIns="121850" rIns="121850" bIns="1218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credit Matt Zeiler, Clarifai</a:t>
            </a:r>
            <a:endParaRPr/>
          </a:p>
        </p:txBody>
      </p:sp>
      <p:cxnSp>
        <p:nvCxnSpPr>
          <p:cNvPr id="852" name="Google Shape;852;p50"/>
          <p:cNvCxnSpPr/>
          <p:nvPr/>
        </p:nvCxnSpPr>
        <p:spPr>
          <a:xfrm>
            <a:off x="914400" y="4953000"/>
            <a:ext cx="6908800" cy="203200"/>
          </a:xfrm>
          <a:prstGeom prst="straightConnector1">
            <a:avLst/>
          </a:prstGeom>
          <a:noFill/>
          <a:ln w="12700" cap="flat" cmpd="sng">
            <a:solidFill>
              <a:srgbClr val="36CE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3" name="Google Shape;853;p50"/>
          <p:cNvCxnSpPr/>
          <p:nvPr/>
        </p:nvCxnSpPr>
        <p:spPr>
          <a:xfrm>
            <a:off x="5892800" y="4953000"/>
            <a:ext cx="1422400" cy="1016000"/>
          </a:xfrm>
          <a:prstGeom prst="straightConnector1">
            <a:avLst/>
          </a:prstGeom>
          <a:noFill/>
          <a:ln w="127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Translation</a:t>
            </a:r>
            <a:endParaRPr/>
          </a:p>
        </p:txBody>
      </p:sp>
      <p:pic>
        <p:nvPicPr>
          <p:cNvPr id="860" name="Google Shape;86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1" y="1473200"/>
            <a:ext cx="10022871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51"/>
          <p:cNvSpPr txBox="1"/>
          <p:nvPr/>
        </p:nvSpPr>
        <p:spPr>
          <a:xfrm>
            <a:off x="2453037" y="901660"/>
            <a:ext cx="7210051" cy="502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Neural Machine Translation (in production)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w? </a:t>
            </a:r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21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Maximum likelihood estimation: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with: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2438400"/>
            <a:ext cx="81407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800" y="3860801"/>
            <a:ext cx="6172200" cy="144620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Multi-Class Logistic Regression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Lecture</a:t>
            </a:r>
            <a:endParaRPr/>
          </a:p>
        </p:txBody>
      </p:sp>
      <p:sp>
        <p:nvSpPr>
          <p:cNvPr id="183" name="Google Shape;183;p7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Optimization</a:t>
            </a:r>
            <a:endParaRPr/>
          </a:p>
          <a:p>
            <a:pPr marL="1142942" lvl="2" indent="-7618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i.e., how do we solve:</a:t>
            </a: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3888426"/>
            <a:ext cx="8140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 descr="C:\Users\Dan\Dropbox\Office\CS 188\Ketrina Art\CSPs 2\HillClimbin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0980" y="1144462"/>
            <a:ext cx="4577219" cy="2860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Hill Climbing</a:t>
            </a:r>
            <a:endParaRPr/>
          </a:p>
        </p:txBody>
      </p:sp>
      <p:sp>
        <p:nvSpPr>
          <p:cNvPr id="190" name="Google Shape;190;p8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106680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Recall from CSPs lecture: simple, general idea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Start wherever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Repeat: move to the best neighboring state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If no neighbors better than current, quit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342882" lvl="0" indent="-342882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What’s particularly tricky when hill-climbing for multiclass logistic regression?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dirty="0"/>
              <a:t>Optimization over a continuous space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/>
              <a:t>Infinitely many neighbors!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800" dirty="0"/>
              <a:t>How to do this efficiently?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1-D Optimization</a:t>
            </a:r>
            <a:endParaRPr/>
          </a:p>
        </p:txBody>
      </p:sp>
      <p:sp>
        <p:nvSpPr>
          <p:cNvPr id="197" name="Google Shape;197;p9"/>
          <p:cNvSpPr txBox="1">
            <a:spLocks noGrp="1"/>
          </p:cNvSpPr>
          <p:nvPr>
            <p:ph type="body" idx="1"/>
          </p:nvPr>
        </p:nvSpPr>
        <p:spPr>
          <a:xfrm>
            <a:off x="406400" y="3886201"/>
            <a:ext cx="113792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Could evaluate			and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Then step in best direction</a:t>
            </a:r>
            <a:endParaRPr/>
          </a:p>
          <a:p>
            <a:pPr marL="1142942" lvl="2" indent="-7618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Or, evaluate derivative:</a:t>
            </a:r>
            <a:endParaRPr/>
          </a:p>
          <a:p>
            <a:pPr marL="742913" lvl="1" indent="-234936" algn="l" rtl="0">
              <a:spcBef>
                <a:spcPts val="16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Tells which direction to step into</a:t>
            </a:r>
            <a:endParaRPr/>
          </a:p>
        </p:txBody>
      </p:sp>
      <p:cxnSp>
        <p:nvCxnSpPr>
          <p:cNvPr id="198" name="Google Shape;198;p9"/>
          <p:cNvCxnSpPr/>
          <p:nvPr/>
        </p:nvCxnSpPr>
        <p:spPr>
          <a:xfrm>
            <a:off x="2362200" y="3429000"/>
            <a:ext cx="70104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9" name="Google Shape;199;p9"/>
          <p:cNvCxnSpPr/>
          <p:nvPr/>
        </p:nvCxnSpPr>
        <p:spPr>
          <a:xfrm rot="10800000">
            <a:off x="3581400" y="1371600"/>
            <a:ext cx="0" cy="22098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00" name="Google Shape;200;p9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7966" y="3543476"/>
            <a:ext cx="3175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0" y="1219200"/>
            <a:ext cx="685615" cy="362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 descr="latex-image-1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800" y="3581400"/>
            <a:ext cx="356995" cy="216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9"/>
          <p:cNvCxnSpPr/>
          <p:nvPr/>
        </p:nvCxnSpPr>
        <p:spPr>
          <a:xfrm>
            <a:off x="5754531" y="2632731"/>
            <a:ext cx="0" cy="910745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04" name="Google Shape;204;p9"/>
          <p:cNvCxnSpPr/>
          <p:nvPr/>
        </p:nvCxnSpPr>
        <p:spPr>
          <a:xfrm rot="10800000">
            <a:off x="3581400" y="2632731"/>
            <a:ext cx="2173132" cy="1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05" name="Google Shape;205;p9" descr="latex-image-1.pd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7000" y="2438400"/>
            <a:ext cx="788042" cy="343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 descr="latex-image-1.pd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23619" y="4004290"/>
            <a:ext cx="1762781" cy="43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 descr="latex-image-1.pd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8000" y="3949700"/>
            <a:ext cx="18923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 descr="latex-image-1.pd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34000" y="5334000"/>
            <a:ext cx="517467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1492</Words>
  <Application>Microsoft Macintosh PowerPoint</Application>
  <PresentationFormat>Widescreen</PresentationFormat>
  <Paragraphs>306</Paragraphs>
  <Slides>51</Slides>
  <Notes>51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</vt:lpstr>
      <vt:lpstr>Noto Sans Symbols</vt:lpstr>
      <vt:lpstr>Times New Roman</vt:lpstr>
      <vt:lpstr>dan-berkeley-nlp-v1</vt:lpstr>
      <vt:lpstr>CS 188: Artificial Intelligence </vt:lpstr>
      <vt:lpstr>Reminder: Linear Classifiers</vt:lpstr>
      <vt:lpstr>How to get probabilistic decisions?</vt:lpstr>
      <vt:lpstr>Best w? </vt:lpstr>
      <vt:lpstr>Multiclass Logistic Regression</vt:lpstr>
      <vt:lpstr>Best w? </vt:lpstr>
      <vt:lpstr>This Lecture</vt:lpstr>
      <vt:lpstr>Hill Climbing</vt:lpstr>
      <vt:lpstr>1-D Optimization</vt:lpstr>
      <vt:lpstr>2-D Optimization</vt:lpstr>
      <vt:lpstr>Gradient Ascent</vt:lpstr>
      <vt:lpstr>Gradient Ascent</vt:lpstr>
      <vt:lpstr>What is the Steepest Direction?*</vt:lpstr>
      <vt:lpstr>Gradient in n dimensions</vt:lpstr>
      <vt:lpstr>Optimization Procedure: Gradient Ascent</vt:lpstr>
      <vt:lpstr>Batch Gradient Ascent on the Log Likelihood Objective</vt:lpstr>
      <vt:lpstr>Stochastic Gradient Ascent on the Log Likelihood Objective</vt:lpstr>
      <vt:lpstr>Mini-Batch Gradient Ascent on the Log Likelihood Objective</vt:lpstr>
      <vt:lpstr>What will gradient ascent do in multi-class logistic regression?</vt:lpstr>
      <vt:lpstr>How about computing all the derivatives?</vt:lpstr>
      <vt:lpstr>Neural Networks</vt:lpstr>
      <vt:lpstr>Multi-class Logistic Regression</vt:lpstr>
      <vt:lpstr>Deep Neural Network = Also learn the features!</vt:lpstr>
      <vt:lpstr>Deep Neural Network = Also learn the features!</vt:lpstr>
      <vt:lpstr>Deep Neural Network = Also learn the features!</vt:lpstr>
      <vt:lpstr>Common Activation Functions</vt:lpstr>
      <vt:lpstr>Deep Neural Network: Also Learn the Features!</vt:lpstr>
      <vt:lpstr>Neural Networks Properties</vt:lpstr>
      <vt:lpstr>Universal Function Approximation Theorem*</vt:lpstr>
      <vt:lpstr>Universal Function Approximation Theorem*</vt:lpstr>
      <vt:lpstr>Fun Neural Net Demo Site</vt:lpstr>
      <vt:lpstr>How about computing all the derivatives?</vt:lpstr>
      <vt:lpstr>How about computing all the derivatives?</vt:lpstr>
      <vt:lpstr>Automatic Differentiation</vt:lpstr>
      <vt:lpstr>How well does this all work?</vt:lpstr>
      <vt:lpstr>Summary of Key Ideas</vt:lpstr>
      <vt:lpstr>How well does it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Performance</vt:lpstr>
      <vt:lpstr>Performance</vt:lpstr>
      <vt:lpstr>Performance</vt:lpstr>
      <vt:lpstr>Performance</vt:lpstr>
      <vt:lpstr>MS COCO Image Captioning Challenge</vt:lpstr>
      <vt:lpstr>Visual QA Challenge</vt:lpstr>
      <vt:lpstr>Speech Recognition</vt:lpstr>
      <vt:lpstr>Machine Translation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dc:creator>Preferred Customer</dc:creator>
  <cp:lastModifiedBy>Pieter Abbeel</cp:lastModifiedBy>
  <cp:revision>2</cp:revision>
  <dcterms:created xsi:type="dcterms:W3CDTF">2004-08-27T04:16:05Z</dcterms:created>
  <dcterms:modified xsi:type="dcterms:W3CDTF">2021-11-16T19:19:50Z</dcterms:modified>
</cp:coreProperties>
</file>